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Lst>
  <p:notesMasterIdLst>
    <p:notesMasterId r:id="rId57"/>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presProps" Target="presProps.xml"/><Relationship Id="rId59" Type="http://schemas.openxmlformats.org/officeDocument/2006/relationships/viewProps" Target="viewProps.xml"/><Relationship Id="rId60" Type="http://schemas.openxmlformats.org/officeDocument/2006/relationships/theme" Target="theme/theme1.xml"/><Relationship Id="rId6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Willkommen. Heute geht es ums Ausprobieren. Alles funktioniert mit Gratiskonten.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Wand auf dem Beamer öffnen: klubschule.allesklaro.ai/wand (Admin-Link mit Schlüssel aus .wand-admin.env). Frage «Werkzeuge» ist aktiv. Danach umschalten auf «Wofür nutzt du KI».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Bild erklären: Text wird in Stücke (Tokens) zerlegt, das Modell rechnet aus, welches Stück am wahrscheinlichsten folgt, und baut so Wort für Wort die Antwort.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Überleitung zu den zwei Leseproben: Auch wir lesen nicht Buchstabe für Buchstabe, sondern erkennen Wortbilder und ergänzen aus dem Zusammenhang. Ein Sprachmodell arbeitet ähnlich mit Stücken und Wahrscheinlichkeiten. Das ist ein vereinfachter Vergleich, kein exaktes Abbild.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Laut vorlesen lassen. Wir erkennen Wortbilder und ergänzen aus dem Zusammenhang. Hinweis: Die «Studie» ist ein Internet-Klassiker, keine belegte Untersuchung. Gerade deshalb ein schönes Beispiel: klingt plausibel, ist nicht geprüft.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Unser Gehirn erkennt Muster und ergänzt, was fehlt. Ein Sprachmodell macht etwas Ähnliches mit Tokens: Es ergänzt das Wahrscheinlichste. Das ist seine Stärke und zugleich der Grund für Halluzinationen.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Erdbeerrahm hat 3 r. Modelle verzählen sich, weil sie Wortstücke statt Buchstaben sehen. Datum: mit Websuche oder Systemangabe richtig, sonst geraten.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Angaben aus Preis- und Hilfeseiten, Stand 24.10.2026. Die stärksten Modelle (GPT-6 Pro, Claude Opus 5.5, Gemini 4 Argon) gibt es nur im Abo. Copilot gratis mit Microsoft-Konto: Chat, Suche, Bilder, je nach Auslastung.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Auf der Wand neue Frage «Welches Werkzeug hat dich in der Arena überzeugt?» stellen (Eingabefeld unten in der Admin-Leiste).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Menüs können je nach App-Version leicht anders heissen. Gemeinsam am Gerät durchklicken.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Gratis-Limits sind nicht fix und hängen von der Auslastung ab. Wer sein Kontingent aufgebraucht hat, wechselt zu einem anderen Werkzeug. Video: Gratis praktisch nicht verfügbar (Veo nur im Abo bzw. über Google Flow mit Credits).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Zeigen: eine Änderung pro Schritt und jedes Mal sagen, was gleich bleibt. Ergebnisse auf der Live-Wand kommentieren lassen (Frage: «Was hat beim Bild überrascht?»).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Wasserzeichen: C2PA-Metadaten und SynthID (Google, inzwischen auch OpenAI). EU AI Act Art. 50 gilt seit 2.8.2026: Deepfakes müssen offengelegt werden. In der Schweiz greifen Persönlichkeitsrecht, Urheberrecht und UWG.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Studie und Institut sind erfunden. 6 × 50 = 300 Minuten = 5 Stunden. Die Zahl 2'418 klingt präzise, ist aber nicht belegt.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grün, B rot (fremde Personendaten, ohne Einwilligung und freigegebenes Tool nicht), C grün, D rot, E gelb (Arbeitgeberregeln), F rot. Danach Wand auf «Datenschutz» umschalten und die häufigsten Begriffe besprechen.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Europarats-Konvention zu KI am 27.3.2025 von der Schweiz unterzeichnet, Ratifikation offen. EDÖB: DSG ist auf KI direkt anwendbar. Hochrisiko-Pflichten im EU AI Act durch den Omnibus auf Dezember 2027 bzw. August 2028 verschoben.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ASW = Netzwerk Schweizer Kommunikationsagenturen. Verbindlich für Mitglieder, gute Richtschnur für alle. Ethik-Fragen dazu: Fairness und Vorurteile in Daten, Transparenz gegenüber Betroffenen, eigene Abhängigkeit.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in einem leeren Ordner starten. Zeigen: Plan, Rückfrage zur Freigabe, Dateien entstehen, Seite im Browser öffnen, eine Änderung nachfordern («Mach die Farben bündnerisch: Blau, Gelb, Grau»).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Wand auf «Was nimmst du heute mit?» umschalten. Nach dem Kurs Antworten in der Admin-Leiste leeren.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jp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jp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jp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png"/><Relationship Id="rId2" Type="http://schemas.openxmlformats.org/officeDocument/2006/relationships/image" Target="../media/image-54-2.png"/><Relationship Id="rId3" Type="http://schemas.openxmlformats.org/officeDocument/2006/relationships/image" Target="../media/image-54-3.png"/><Relationship Id="rId4" Type="http://schemas.openxmlformats.org/officeDocument/2006/relationships/slideLayout" Target="../slideLayouts/slideLayout1.xml"/><Relationship Id="rId5"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jpg"/><Relationship Id="rId2" Type="http://schemas.openxmlformats.org/officeDocument/2006/relationships/image" Target="../media/image-55-2.png"/><Relationship Id="rId3" Type="http://schemas.openxmlformats.org/officeDocument/2006/relationships/slideLayout" Target="../slideLayouts/slideLayout1.xml"/><Relationship Id="rId4" Type="http://schemas.openxmlformats.org/officeDocument/2006/relationships/notesSlide" Target="../notesSlides/notesSlide5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4FC"/>
        </a:solidFill>
      </p:bgPr>
    </p:bg>
    <p:spTree>
      <p:nvGrpSpPr>
        <p:cNvPr id="1" name=""/>
        <p:cNvGrpSpPr/>
        <p:nvPr/>
      </p:nvGrpSpPr>
      <p:grpSpPr>
        <a:xfrm>
          <a:off x="0" y="0"/>
          <a:ext cx="0" cy="0"/>
          <a:chOff x="0" y="0"/>
          <a:chExt cx="0" cy="0"/>
        </a:xfrm>
      </p:grpSpPr>
      <p:pic>
        <p:nvPicPr>
          <p:cNvPr id="2" name="Image 0" descr="hero-kurs.jpg">    </p:cNvPr>
          <p:cNvPicPr>
            <a:picLocks noChangeAspect="1"/>
          </p:cNvPicPr>
          <p:nvPr/>
        </p:nvPicPr>
        <p:blipFill>
          <a:blip r:embed="rId1"/>
          <a:srcRect l="22869" r="22869" t="0" b="0"/>
          <a:stretch/>
        </p:blipFill>
        <p:spPr>
          <a:xfrm>
            <a:off x="5524500" y="0"/>
            <a:ext cx="6667195" cy="6858000"/>
          </a:xfrm>
          <a:prstGeom prst="rect">
            <a:avLst/>
          </a:prstGeom>
        </p:spPr>
      </p:pic>
      <p:sp>
        <p:nvSpPr>
          <p:cNvPr id="3" name="Shape 0"/>
          <p:cNvSpPr/>
          <p:nvPr/>
        </p:nvSpPr>
        <p:spPr>
          <a:xfrm>
            <a:off x="0" y="0"/>
            <a:ext cx="6096000" cy="6858000"/>
          </a:xfrm>
          <a:prstGeom prst="rect">
            <a:avLst>
              <a:gd name="adj" fmla="val 2250"/>
            </a:avLst>
          </a:prstGeom>
          <a:solidFill>
            <a:srgbClr val="DDF4FC"/>
          </a:solidFill>
          <a:ln w="9525">
            <a:solidFill>
              <a:srgbClr val="DDF4FC"/>
            </a:solidFill>
            <a:prstDash val="solid"/>
          </a:ln>
        </p:spPr>
      </p:sp>
      <p:sp>
        <p:nvSpPr>
          <p:cNvPr id="4" name="Text 1"/>
          <p:cNvSpPr/>
          <p:nvPr/>
        </p:nvSpPr>
        <p:spPr>
          <a:xfrm>
            <a:off x="685800" y="628650"/>
            <a:ext cx="4754880" cy="36576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SAMSTAG, 24. OKTOBER 2026 · 08:30–15:20</a:t>
            </a:r>
            <a:endParaRPr lang="de-CH" sz="1050" dirty="0"/>
          </a:p>
        </p:txBody>
      </p:sp>
      <p:sp>
        <p:nvSpPr>
          <p:cNvPr id="5" name="Text 2"/>
          <p:cNvSpPr/>
          <p:nvPr/>
        </p:nvSpPr>
        <p:spPr>
          <a:xfrm>
            <a:off x="685800" y="1257300"/>
            <a:ext cx="4762500" cy="2095500"/>
          </a:xfrm>
          <a:prstGeom prst="rect">
            <a:avLst/>
          </a:prstGeom>
          <a:noFill/>
          <a:ln/>
        </p:spPr>
        <p:txBody>
          <a:bodyPr wrap="square" lIns="91440" tIns="0" rIns="0" bIns="0" rtlCol="0" anchor="t"/>
          <a:lstStyle/>
          <a:p>
            <a:pPr indent="0" marL="0">
              <a:lnSpc>
                <a:spcPct val="110000"/>
              </a:lnSpc>
              <a:buNone/>
            </a:pPr>
            <a:r>
              <a:rPr lang="de-CH" altLang="en-US" sz="4350" b="1" dirty="0">
                <a:solidFill>
                  <a:srgbClr val="0D1830"/>
                </a:solidFill>
                <a:latin typeface="Calibri Light" pitchFamily="34" charset="0"/>
                <a:ea typeface="Calibri Light" pitchFamily="34" charset="-122"/>
                <a:cs typeface="Calibri Light" pitchFamily="34" charset="-120"/>
              </a:rPr>
              <a:t>ChatGPT, Claude, Gemini &amp; Co.</a:t>
            </a:r>
            <a:endParaRPr lang="de-CH" sz="4350" dirty="0"/>
          </a:p>
        </p:txBody>
      </p:sp>
      <p:sp>
        <p:nvSpPr>
          <p:cNvPr id="6" name="Text 3"/>
          <p:cNvSpPr/>
          <p:nvPr/>
        </p:nvSpPr>
        <p:spPr>
          <a:xfrm>
            <a:off x="685800" y="3749040"/>
            <a:ext cx="4381500" cy="914400"/>
          </a:xfrm>
          <a:prstGeom prst="rect">
            <a:avLst/>
          </a:prstGeom>
          <a:noFill/>
          <a:ln/>
        </p:spPr>
        <p:txBody>
          <a:bodyPr wrap="square" lIns="91440" tIns="0" rIns="0" bIns="0" rtlCol="0" anchor="t"/>
          <a:lstStyle/>
          <a:p>
            <a:pPr indent="0" marL="0">
              <a:lnSpc>
                <a:spcPct val="110000"/>
              </a:lnSpc>
              <a:buNone/>
            </a:pPr>
            <a:r>
              <a:rPr lang="de-CH" altLang="en-US" sz="1950" dirty="0">
                <a:solidFill>
                  <a:srgbClr val="0D1830"/>
                </a:solidFill>
                <a:latin typeface="Calibri" pitchFamily="34" charset="0"/>
                <a:ea typeface="Calibri" pitchFamily="34" charset="-122"/>
                <a:cs typeface="Calibri" pitchFamily="34" charset="-120"/>
              </a:rPr>
              <a:t>Basics: verstehen, anwenden, sicher nutzen</a:t>
            </a:r>
            <a:endParaRPr lang="de-CH" sz="1950" dirty="0"/>
          </a:p>
        </p:txBody>
      </p:sp>
      <p:pic>
        <p:nvPicPr>
          <p:cNvPr id="7" name="Image 1" descr="image2.png">    </p:cNvPr>
          <p:cNvPicPr>
            <a:picLocks noChangeAspect="1"/>
          </p:cNvPicPr>
          <p:nvPr/>
        </p:nvPicPr>
        <p:blipFill>
          <a:blip r:embed="rId2"/>
          <a:srcRect l="0" r="0" t="-1" b="-1"/>
          <a:stretch/>
        </p:blipFill>
        <p:spPr>
          <a:xfrm>
            <a:off x="685800" y="5098694"/>
            <a:ext cx="2476500" cy="1213500"/>
          </a:xfrm>
          <a:prstGeom prst="rect">
            <a:avLst/>
          </a:prstGeom>
        </p:spPr>
      </p:pic>
      <p:sp>
        <p:nvSpPr>
          <p:cNvPr id="8" name="Text 4"/>
          <p:cNvSpPr/>
          <p:nvPr/>
        </p:nvSpPr>
        <p:spPr>
          <a:xfrm>
            <a:off x="3429000" y="5477256"/>
            <a:ext cx="1965960" cy="666750"/>
          </a:xfrm>
          <a:prstGeom prst="rect">
            <a:avLst/>
          </a:prstGeom>
          <a:noFill/>
          <a:ln/>
        </p:spPr>
        <p:txBody>
          <a:bodyPr wrap="square" lIns="91440" tIns="0" rIns="0" bIns="0" rtlCol="0" anchor="t"/>
          <a:lstStyle/>
          <a:p>
            <a:pPr indent="0" marL="0">
              <a:lnSpc>
                <a:spcPct val="110000"/>
              </a:lnSpc>
              <a:buNone/>
            </a:pPr>
            <a:r>
              <a:rPr lang="de-CH" altLang="en-US" sz="1400" dirty="0">
                <a:solidFill>
                  <a:srgbClr val="566173"/>
                </a:solidFill>
                <a:latin typeface="Calibri" pitchFamily="34" charset="0"/>
                <a:ea typeface="Calibri" pitchFamily="34" charset="-122"/>
                <a:cs typeface="Calibri" pitchFamily="34" charset="-120"/>
              </a:rPr>
              <a:t>Klubschule Pro · Chur</a:t>
            </a:r>
            <a:endParaRPr lang="de-CH"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2476500" cy="247650"/>
          </a:xfrm>
          <a:prstGeom prst="rect">
            <a:avLst/>
          </a:prstGeom>
          <a:noFill/>
          <a:ln/>
        </p:spPr>
        <p:txBody>
          <a:bodyPr wrap="square" lIns="91440" tIns="0" rIns="0" bIns="0" rtlCol="0" anchor="t"/>
          <a:lstStyle/>
          <a:p>
            <a:pPr algn="l"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DEIN TRAINER</a:t>
            </a:r>
            <a:endParaRPr lang="de-CH" sz="1050" dirty="0"/>
          </a:p>
        </p:txBody>
      </p:sp>
      <p:sp>
        <p:nvSpPr>
          <p:cNvPr id="3" name="Text 1"/>
          <p:cNvSpPr/>
          <p:nvPr/>
        </p:nvSpPr>
        <p:spPr>
          <a:xfrm>
            <a:off x="685800" y="952500"/>
            <a:ext cx="7048500" cy="1104900"/>
          </a:xfrm>
          <a:prstGeom prst="rect">
            <a:avLst/>
          </a:prstGeom>
          <a:noFill/>
          <a:ln/>
        </p:spPr>
        <p:txBody>
          <a:bodyPr wrap="square" lIns="91440" tIns="0" rIns="0" bIns="0" rtlCol="0" anchor="t"/>
          <a:lstStyle/>
          <a:p>
            <a:pPr algn="l"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Elöd A. Mata</a:t>
            </a:r>
            <a:endParaRPr lang="de-CH" sz="3600" dirty="0"/>
          </a:p>
        </p:txBody>
      </p:sp>
      <p:sp>
        <p:nvSpPr>
          <p:cNvPr id="4" name="Text 2"/>
          <p:cNvSpPr/>
          <p:nvPr/>
        </p:nvSpPr>
        <p:spPr>
          <a:xfrm>
            <a:off x="685800" y="2095500"/>
            <a:ext cx="5905500" cy="438150"/>
          </a:xfrm>
          <a:prstGeom prst="rect">
            <a:avLst/>
          </a:prstGeom>
          <a:noFill/>
          <a:ln/>
        </p:spPr>
        <p:txBody>
          <a:bodyPr wrap="square" lIns="91440" tIns="0" rIns="0" bIns="0" rtlCol="0" anchor="t"/>
          <a:lstStyle/>
          <a:p>
            <a:pPr algn="l" indent="0" marL="0">
              <a:lnSpc>
                <a:spcPct val="110000"/>
              </a:lnSpc>
              <a:buNone/>
            </a:pPr>
            <a:r>
              <a:rPr lang="de-CH" altLang="en-US" sz="1875" b="1" dirty="0">
                <a:solidFill>
                  <a:srgbClr val="0B648A"/>
                </a:solidFill>
                <a:latin typeface="Calibri" pitchFamily="34" charset="0"/>
                <a:ea typeface="Calibri" pitchFamily="34" charset="-122"/>
                <a:cs typeface="Calibri" pitchFamily="34" charset="-120"/>
              </a:rPr>
              <a:t>5+ Jahre KI-Praxis</a:t>
            </a:r>
            <a:endParaRPr lang="de-CH" sz="1875" dirty="0"/>
          </a:p>
        </p:txBody>
      </p:sp>
      <p:sp>
        <p:nvSpPr>
          <p:cNvPr id="5" name="Text 3"/>
          <p:cNvSpPr/>
          <p:nvPr/>
        </p:nvSpPr>
        <p:spPr>
          <a:xfrm>
            <a:off x="685800" y="2876550"/>
            <a:ext cx="6286500" cy="514350"/>
          </a:xfrm>
          <a:prstGeom prst="rect">
            <a:avLst/>
          </a:prstGeom>
          <a:noFill/>
          <a:ln/>
        </p:spPr>
        <p:txBody>
          <a:bodyPr wrap="square" lIns="91440" tIns="0" rIns="0" bIns="0" rtlCol="0" anchor="t"/>
          <a:lstStyle/>
          <a:p>
            <a:pPr algn="l" indent="0" marL="0">
              <a:lnSpc>
                <a:spcPct val="110000"/>
              </a:lnSpc>
              <a:buNone/>
            </a:pPr>
            <a:r>
              <a:rPr lang="de-CH" altLang="en-US" sz="2025" b="1" dirty="0">
                <a:solidFill>
                  <a:srgbClr val="0D1830"/>
                </a:solidFill>
                <a:latin typeface="Calibri" pitchFamily="34" charset="0"/>
                <a:ea typeface="Calibri" pitchFamily="34" charset="-122"/>
                <a:cs typeface="Calibri" pitchFamily="34" charset="-120"/>
              </a:rPr>
              <a:t>Dozent für KI · Online Marketing · Sales · Fotografie</a:t>
            </a:r>
            <a:endParaRPr lang="de-CH" sz="2025" dirty="0"/>
          </a:p>
        </p:txBody>
      </p:sp>
      <p:sp>
        <p:nvSpPr>
          <p:cNvPr id="6" name="Text 4"/>
          <p:cNvSpPr/>
          <p:nvPr/>
        </p:nvSpPr>
        <p:spPr>
          <a:xfrm>
            <a:off x="685800" y="3724275"/>
            <a:ext cx="228600" cy="306324"/>
          </a:xfrm>
          <a:prstGeom prst="rect">
            <a:avLst/>
          </a:prstGeom>
          <a:noFill/>
          <a:ln/>
        </p:spPr>
        <p:txBody>
          <a:bodyPr wrap="square" lIns="91440" tIns="0" rIns="0" bIns="0" rtlCol="0" anchor="t"/>
          <a:lstStyle/>
          <a:p>
            <a:pPr algn="l" indent="0" marL="0">
              <a:lnSpc>
                <a:spcPct val="110000"/>
              </a:lnSpc>
              <a:buNone/>
            </a:pPr>
            <a:r>
              <a:rPr lang="de-CH" altLang="en-US" sz="1800" b="1" dirty="0">
                <a:solidFill>
                  <a:srgbClr val="249ACB"/>
                </a:solidFill>
                <a:latin typeface="Calibri" pitchFamily="34" charset="0"/>
                <a:ea typeface="Calibri" pitchFamily="34" charset="-122"/>
                <a:cs typeface="Calibri" pitchFamily="34" charset="-120"/>
              </a:rPr>
              <a:t>•</a:t>
            </a:r>
            <a:endParaRPr lang="de-CH" sz="1800" dirty="0"/>
          </a:p>
        </p:txBody>
      </p:sp>
      <p:sp>
        <p:nvSpPr>
          <p:cNvPr id="7" name="Text 5"/>
          <p:cNvSpPr/>
          <p:nvPr/>
        </p:nvSpPr>
        <p:spPr>
          <a:xfrm>
            <a:off x="971550" y="3714750"/>
            <a:ext cx="5048250" cy="495300"/>
          </a:xfrm>
          <a:prstGeom prst="rect">
            <a:avLst/>
          </a:prstGeom>
          <a:noFill/>
          <a:ln/>
        </p:spPr>
        <p:txBody>
          <a:bodyPr wrap="square" lIns="91440" tIns="0" rIns="0" bIns="0" rtlCol="0" anchor="t"/>
          <a:lstStyle/>
          <a:p>
            <a:pPr algn="l" indent="0" marL="0">
              <a:lnSpc>
                <a:spcPct val="110000"/>
              </a:lnSpc>
              <a:buNone/>
            </a:pPr>
            <a:r>
              <a:rPr lang="de-CH" altLang="en-US" sz="1575" dirty="0">
                <a:solidFill>
                  <a:srgbClr val="171A1F"/>
                </a:solidFill>
                <a:latin typeface="Calibri" pitchFamily="34" charset="0"/>
                <a:ea typeface="Calibri" pitchFamily="34" charset="-122"/>
                <a:cs typeface="Calibri" pitchFamily="34" charset="-120"/>
              </a:rPr>
              <a:t>Verschiedene Schulen</a:t>
            </a:r>
            <a:endParaRPr lang="de-CH" sz="1575" dirty="0"/>
          </a:p>
        </p:txBody>
      </p:sp>
      <p:sp>
        <p:nvSpPr>
          <p:cNvPr id="8" name="Text 6"/>
          <p:cNvSpPr/>
          <p:nvPr/>
        </p:nvSpPr>
        <p:spPr>
          <a:xfrm>
            <a:off x="685800" y="4295775"/>
            <a:ext cx="228600" cy="306324"/>
          </a:xfrm>
          <a:prstGeom prst="rect">
            <a:avLst/>
          </a:prstGeom>
          <a:noFill/>
          <a:ln/>
        </p:spPr>
        <p:txBody>
          <a:bodyPr wrap="square" lIns="91440" tIns="0" rIns="0" bIns="0" rtlCol="0" anchor="t"/>
          <a:lstStyle/>
          <a:p>
            <a:pPr algn="l" indent="0" marL="0">
              <a:lnSpc>
                <a:spcPct val="110000"/>
              </a:lnSpc>
              <a:buNone/>
            </a:pPr>
            <a:r>
              <a:rPr lang="de-CH" altLang="en-US" sz="1800" b="1" dirty="0">
                <a:solidFill>
                  <a:srgbClr val="249ACB"/>
                </a:solidFill>
                <a:latin typeface="Calibri" pitchFamily="34" charset="0"/>
                <a:ea typeface="Calibri" pitchFamily="34" charset="-122"/>
                <a:cs typeface="Calibri" pitchFamily="34" charset="-120"/>
              </a:rPr>
              <a:t>•</a:t>
            </a:r>
            <a:endParaRPr lang="de-CH" sz="1800" dirty="0"/>
          </a:p>
        </p:txBody>
      </p:sp>
      <p:sp>
        <p:nvSpPr>
          <p:cNvPr id="9" name="Text 7"/>
          <p:cNvSpPr/>
          <p:nvPr/>
        </p:nvSpPr>
        <p:spPr>
          <a:xfrm>
            <a:off x="971550" y="4286250"/>
            <a:ext cx="5048250" cy="495300"/>
          </a:xfrm>
          <a:prstGeom prst="rect">
            <a:avLst/>
          </a:prstGeom>
          <a:noFill/>
          <a:ln/>
        </p:spPr>
        <p:txBody>
          <a:bodyPr wrap="square" lIns="91440" tIns="0" rIns="0" bIns="0" rtlCol="0" anchor="t"/>
          <a:lstStyle/>
          <a:p>
            <a:pPr algn="l" indent="0" marL="0">
              <a:lnSpc>
                <a:spcPct val="110000"/>
              </a:lnSpc>
              <a:buNone/>
            </a:pPr>
            <a:r>
              <a:rPr lang="de-CH" altLang="en-US" sz="1575" dirty="0">
                <a:solidFill>
                  <a:srgbClr val="171A1F"/>
                </a:solidFill>
                <a:latin typeface="Calibri" pitchFamily="34" charset="0"/>
                <a:ea typeface="Calibri" pitchFamily="34" charset="-122"/>
                <a:cs typeface="Calibri" pitchFamily="34" charset="-120"/>
              </a:rPr>
              <a:t>KI beruflich und privat</a:t>
            </a:r>
            <a:endParaRPr lang="de-CH" sz="1575" dirty="0"/>
          </a:p>
        </p:txBody>
      </p:sp>
      <p:sp>
        <p:nvSpPr>
          <p:cNvPr id="10" name="Text 8"/>
          <p:cNvSpPr/>
          <p:nvPr/>
        </p:nvSpPr>
        <p:spPr>
          <a:xfrm>
            <a:off x="685800" y="4867275"/>
            <a:ext cx="228600" cy="306324"/>
          </a:xfrm>
          <a:prstGeom prst="rect">
            <a:avLst/>
          </a:prstGeom>
          <a:noFill/>
          <a:ln/>
        </p:spPr>
        <p:txBody>
          <a:bodyPr wrap="square" lIns="91440" tIns="0" rIns="0" bIns="0" rtlCol="0" anchor="t"/>
          <a:lstStyle/>
          <a:p>
            <a:pPr algn="l" indent="0" marL="0">
              <a:lnSpc>
                <a:spcPct val="110000"/>
              </a:lnSpc>
              <a:buNone/>
            </a:pPr>
            <a:r>
              <a:rPr lang="de-CH" altLang="en-US" sz="1800" b="1" dirty="0">
                <a:solidFill>
                  <a:srgbClr val="249ACB"/>
                </a:solidFill>
                <a:latin typeface="Calibri" pitchFamily="34" charset="0"/>
                <a:ea typeface="Calibri" pitchFamily="34" charset="-122"/>
                <a:cs typeface="Calibri" pitchFamily="34" charset="-120"/>
              </a:rPr>
              <a:t>•</a:t>
            </a:r>
            <a:endParaRPr lang="de-CH" sz="1800" dirty="0"/>
          </a:p>
        </p:txBody>
      </p:sp>
      <p:sp>
        <p:nvSpPr>
          <p:cNvPr id="11" name="Text 9"/>
          <p:cNvSpPr/>
          <p:nvPr/>
        </p:nvSpPr>
        <p:spPr>
          <a:xfrm>
            <a:off x="971550" y="4857750"/>
            <a:ext cx="5429250" cy="495300"/>
          </a:xfrm>
          <a:prstGeom prst="rect">
            <a:avLst/>
          </a:prstGeom>
          <a:noFill/>
          <a:ln/>
        </p:spPr>
        <p:txBody>
          <a:bodyPr wrap="square" lIns="91440" tIns="0" rIns="0" bIns="0" rtlCol="0" anchor="t"/>
          <a:lstStyle/>
          <a:p>
            <a:pPr algn="l" indent="0" marL="0">
              <a:lnSpc>
                <a:spcPct val="110000"/>
              </a:lnSpc>
              <a:buNone/>
            </a:pPr>
            <a:r>
              <a:rPr lang="de-CH" altLang="en-US" sz="1575" dirty="0">
                <a:solidFill>
                  <a:srgbClr val="171A1F"/>
                </a:solidFill>
                <a:latin typeface="Calibri" pitchFamily="34" charset="0"/>
                <a:ea typeface="Calibri" pitchFamily="34" charset="-122"/>
                <a:cs typeface="Calibri" pitchFamily="34" charset="-120"/>
              </a:rPr>
              <a:t>«Glaube der KI nichts, solange du es nicht selbst überprüft hast»</a:t>
            </a:r>
            <a:endParaRPr lang="de-CH" sz="1575" dirty="0"/>
          </a:p>
        </p:txBody>
      </p:sp>
      <p:sp>
        <p:nvSpPr>
          <p:cNvPr id="12" name="Shape 10"/>
          <p:cNvSpPr/>
          <p:nvPr/>
        </p:nvSpPr>
        <p:spPr>
          <a:xfrm>
            <a:off x="7810500" y="914400"/>
            <a:ext cx="3238500" cy="4762500"/>
          </a:xfrm>
          <a:prstGeom prst="roundRect">
            <a:avLst>
              <a:gd name="adj" fmla="val 5500"/>
            </a:avLst>
          </a:prstGeom>
          <a:solidFill>
            <a:srgbClr val="FFFFFF"/>
          </a:solidFill>
          <a:ln w="9525">
            <a:solidFill>
              <a:srgbClr val="CCD5DB"/>
            </a:solidFill>
            <a:prstDash val="solid"/>
          </a:ln>
        </p:spPr>
      </p:sp>
      <p:sp>
        <p:nvSpPr>
          <p:cNvPr id="13" name="Text 11"/>
          <p:cNvSpPr/>
          <p:nvPr/>
        </p:nvSpPr>
        <p:spPr>
          <a:xfrm>
            <a:off x="8301990" y="4000500"/>
            <a:ext cx="2346960" cy="285750"/>
          </a:xfrm>
          <a:prstGeom prst="rect">
            <a:avLst/>
          </a:prstGeom>
          <a:noFill/>
          <a:ln/>
        </p:spPr>
        <p:txBody>
          <a:bodyPr wrap="square" lIns="0" tIns="0" rIns="0" bIns="0" rtlCol="0" anchor="t"/>
          <a:lstStyle/>
          <a:p>
            <a:pPr algn="ct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ÜBER MICH</a:t>
            </a:r>
            <a:endParaRPr lang="de-CH" sz="1050" dirty="0"/>
          </a:p>
        </p:txBody>
      </p:sp>
      <p:sp>
        <p:nvSpPr>
          <p:cNvPr id="14" name="Text 12"/>
          <p:cNvSpPr/>
          <p:nvPr/>
        </p:nvSpPr>
        <p:spPr>
          <a:xfrm>
            <a:off x="8301990" y="4419600"/>
            <a:ext cx="2346960" cy="381000"/>
          </a:xfrm>
          <a:prstGeom prst="rect">
            <a:avLst/>
          </a:prstGeom>
          <a:noFill/>
          <a:ln/>
        </p:spPr>
        <p:txBody>
          <a:bodyPr wrap="square" lIns="0" tIns="0" rIns="0" bIns="0" rtlCol="0" anchor="t"/>
          <a:lstStyle/>
          <a:p>
            <a:pPr algn="ct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40 · Zizers</a:t>
            </a:r>
            <a:endParaRPr lang="de-CH" sz="1800" dirty="0"/>
          </a:p>
        </p:txBody>
      </p:sp>
      <p:sp>
        <p:nvSpPr>
          <p:cNvPr id="15" name="Text 13"/>
          <p:cNvSpPr/>
          <p:nvPr/>
        </p:nvSpPr>
        <p:spPr>
          <a:xfrm>
            <a:off x="8301990" y="4933950"/>
            <a:ext cx="2346960" cy="594360"/>
          </a:xfrm>
          <a:prstGeom prst="rect">
            <a:avLst/>
          </a:prstGeom>
          <a:noFill/>
          <a:ln/>
        </p:spPr>
        <p:txBody>
          <a:bodyPr wrap="square" lIns="0" tIns="0" rIns="0" bIns="0" rtlCol="0" anchor="t"/>
          <a:lstStyle/>
          <a:p>
            <a:pPr algn="ctr" indent="0" marL="0">
              <a:lnSpc>
                <a:spcPct val="110000"/>
              </a:lnSpc>
              <a:buNone/>
            </a:pPr>
            <a:r>
              <a:rPr lang="de-CH" altLang="en-US" sz="1400" dirty="0">
                <a:solidFill>
                  <a:srgbClr val="566173"/>
                </a:solidFill>
                <a:latin typeface="Calibri" pitchFamily="34" charset="0"/>
                <a:ea typeface="Calibri" pitchFamily="34" charset="-122"/>
                <a:cs typeface="Calibri" pitchFamily="34" charset="-120"/>
              </a:rPr>
              <a:t>Tennis, Skisport, Natur, Fotografie</a:t>
            </a:r>
            <a:endParaRPr lang="de-CH" sz="1400" dirty="0"/>
          </a:p>
        </p:txBody>
      </p:sp>
      <p:pic>
        <p:nvPicPr>
          <p:cNvPr id="16" name="Image 0" descr="image3.png">    </p:cNvPr>
          <p:cNvPicPr>
            <a:picLocks noChangeAspect="1"/>
          </p:cNvPicPr>
          <p:nvPr/>
        </p:nvPicPr>
        <p:blipFill>
          <a:blip r:embed="rId1"/>
          <a:srcRect l="0" r="0" t="0" b="0"/>
          <a:stretch/>
        </p:blipFill>
        <p:spPr>
          <a:xfrm>
            <a:off x="8210550" y="1257300"/>
            <a:ext cx="2438400" cy="2438400"/>
          </a:xfrm>
          <a:prstGeom prst="rect">
            <a:avLst/>
          </a:prstGeom>
        </p:spPr>
      </p:pic>
      <p:sp>
        <p:nvSpPr>
          <p:cNvPr id="17" name="Text 14"/>
          <p:cNvSpPr/>
          <p:nvPr/>
        </p:nvSpPr>
        <p:spPr>
          <a:xfrm>
            <a:off x="678710" y="5402454"/>
            <a:ext cx="228600" cy="306324"/>
          </a:xfrm>
          <a:prstGeom prst="rect">
            <a:avLst/>
          </a:prstGeom>
          <a:noFill/>
          <a:ln/>
        </p:spPr>
        <p:txBody>
          <a:bodyPr wrap="square" lIns="91440" tIns="0" rIns="0" bIns="0" rtlCol="0" anchor="t"/>
          <a:lstStyle/>
          <a:p>
            <a:pPr algn="l" indent="0" marL="0">
              <a:lnSpc>
                <a:spcPct val="110000"/>
              </a:lnSpc>
              <a:buNone/>
            </a:pPr>
            <a:r>
              <a:rPr lang="de-CH" altLang="en-US" sz="1800" b="1" dirty="0">
                <a:solidFill>
                  <a:srgbClr val="249ACB"/>
                </a:solidFill>
                <a:latin typeface="Calibri" pitchFamily="34" charset="0"/>
                <a:ea typeface="Calibri" pitchFamily="34" charset="-122"/>
                <a:cs typeface="Calibri" pitchFamily="34" charset="-120"/>
              </a:rPr>
              <a:t>•</a:t>
            </a:r>
            <a:endParaRPr lang="de-CH" sz="1800" dirty="0"/>
          </a:p>
        </p:txBody>
      </p:sp>
      <p:sp>
        <p:nvSpPr>
          <p:cNvPr id="18" name="Text 15"/>
          <p:cNvSpPr/>
          <p:nvPr/>
        </p:nvSpPr>
        <p:spPr>
          <a:xfrm>
            <a:off x="964460" y="5392929"/>
            <a:ext cx="5429250" cy="495300"/>
          </a:xfrm>
          <a:prstGeom prst="rect">
            <a:avLst/>
          </a:prstGeom>
          <a:noFill/>
          <a:ln/>
        </p:spPr>
        <p:txBody>
          <a:bodyPr wrap="square" lIns="91440" tIns="0" rIns="0" bIns="0" rtlCol="0" anchor="t"/>
          <a:lstStyle/>
          <a:p>
            <a:pPr algn="l" indent="0" marL="0">
              <a:lnSpc>
                <a:spcPct val="110000"/>
              </a:lnSpc>
              <a:buNone/>
            </a:pPr>
            <a:r>
              <a:rPr lang="de-CH" altLang="en-US" sz="1575" dirty="0">
                <a:solidFill>
                  <a:srgbClr val="171A1F"/>
                </a:solidFill>
                <a:latin typeface="Calibri" pitchFamily="34" charset="0"/>
                <a:ea typeface="Calibri" pitchFamily="34" charset="-122"/>
                <a:cs typeface="Calibri" pitchFamily="34" charset="-120"/>
              </a:rPr>
              <a:t>«Was KI heute nicht kann, kann sie ev. Morgen»</a:t>
            </a:r>
            <a:endParaRPr lang="de-CH" sz="1575" dirty="0"/>
          </a:p>
        </p:txBody>
      </p:sp>
      <p:sp>
        <p:nvSpPr>
          <p:cNvPr id="19" name="Text 16"/>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20" name="Text 17"/>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Start</a:t>
            </a:r>
            <a:endParaRPr lang="de-CH" sz="1050" dirty="0"/>
          </a:p>
        </p:txBody>
      </p:sp>
      <p:sp>
        <p:nvSpPr>
          <p:cNvPr id="21" name="Text 18"/>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02</a:t>
            </a:r>
            <a:endParaRPr lang="de-CH"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LIVE-WAND</a:t>
            </a:r>
            <a:endParaRPr lang="de-CH" sz="1050" dirty="0"/>
          </a:p>
        </p:txBody>
      </p:sp>
      <p:sp>
        <p:nvSpPr>
          <p:cNvPr id="3" name="Text 1"/>
          <p:cNvSpPr/>
          <p:nvPr/>
        </p:nvSpPr>
        <p:spPr>
          <a:xfrm>
            <a:off x="685800" y="952500"/>
            <a:ext cx="6949440" cy="1129284"/>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Welche KI-Werkzeuge</a:t>
            </a:r>
            <a:endParaRPr lang="de-CH" sz="3600" dirty="0"/>
          </a:p>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nutzt du schon?</a:t>
            </a:r>
            <a:endParaRPr lang="de-CH" sz="3600" dirty="0"/>
          </a:p>
        </p:txBody>
      </p:sp>
      <p:sp>
        <p:nvSpPr>
          <p:cNvPr id="4" name="Text 2"/>
          <p:cNvSpPr/>
          <p:nvPr/>
        </p:nvSpPr>
        <p:spPr>
          <a:xfrm>
            <a:off x="685800" y="2240280"/>
            <a:ext cx="5905500" cy="594360"/>
          </a:xfrm>
          <a:prstGeom prst="rect">
            <a:avLst/>
          </a:prstGeom>
          <a:noFill/>
          <a:ln/>
        </p:spPr>
        <p:txBody>
          <a:bodyPr wrap="square" lIns="91440" tIns="0" rIns="0" bIns="0" rtlCol="0" anchor="t"/>
          <a:lstStyle/>
          <a:p>
            <a:pPr indent="0" marL="0">
              <a:lnSpc>
                <a:spcPct val="110000"/>
              </a:lnSpc>
              <a:buNone/>
            </a:pPr>
            <a:r>
              <a:rPr lang="de-CH" altLang="en-US" sz="1875" b="1" dirty="0">
                <a:solidFill>
                  <a:srgbClr val="0B648A"/>
                </a:solidFill>
                <a:latin typeface="Calibri" pitchFamily="34" charset="0"/>
                <a:ea typeface="Calibri" pitchFamily="34" charset="-122"/>
                <a:cs typeface="Calibri" pitchFamily="34" charset="-120"/>
              </a:rPr>
              <a:t>Anonym · kein Name · erscheint sofort auf der Wand</a:t>
            </a:r>
            <a:endParaRPr lang="de-CH" sz="1875" dirty="0"/>
          </a:p>
        </p:txBody>
      </p:sp>
      <p:sp>
        <p:nvSpPr>
          <p:cNvPr id="5" name="Text 3"/>
          <p:cNvSpPr/>
          <p:nvPr/>
        </p:nvSpPr>
        <p:spPr>
          <a:xfrm>
            <a:off x="685800" y="3172968"/>
            <a:ext cx="228600" cy="306324"/>
          </a:xfrm>
          <a:prstGeom prst="rect">
            <a:avLst/>
          </a:prstGeom>
          <a:noFill/>
          <a:ln/>
        </p:spPr>
        <p:txBody>
          <a:bodyPr wrap="square" lIns="91440" tIns="0" rIns="0" bIns="0" rtlCol="0" anchor="t"/>
          <a:lstStyle/>
          <a:p>
            <a:pPr indent="0" marL="0">
              <a:lnSpc>
                <a:spcPct val="110000"/>
              </a:lnSpc>
              <a:buNone/>
            </a:pPr>
            <a:r>
              <a:rPr lang="de-CH" altLang="en-US" sz="1800" b="1" dirty="0">
                <a:solidFill>
                  <a:srgbClr val="249ACB"/>
                </a:solidFill>
                <a:latin typeface="Calibri" pitchFamily="34" charset="0"/>
                <a:ea typeface="Calibri" pitchFamily="34" charset="-122"/>
                <a:cs typeface="Calibri" pitchFamily="34" charset="-120"/>
              </a:rPr>
              <a:t>•</a:t>
            </a:r>
            <a:endParaRPr lang="de-CH" sz="1800" dirty="0"/>
          </a:p>
        </p:txBody>
      </p:sp>
      <p:sp>
        <p:nvSpPr>
          <p:cNvPr id="6" name="Text 4"/>
          <p:cNvSpPr/>
          <p:nvPr/>
        </p:nvSpPr>
        <p:spPr>
          <a:xfrm>
            <a:off x="971550" y="3163824"/>
            <a:ext cx="5623560" cy="548640"/>
          </a:xfrm>
          <a:prstGeom prst="rect">
            <a:avLst/>
          </a:prstGeom>
          <a:noFill/>
          <a:ln/>
        </p:spPr>
        <p:txBody>
          <a:bodyPr wrap="square" lIns="91440" tIns="0" rIns="0" bIns="0" rtlCol="0" anchor="t"/>
          <a:lstStyle/>
          <a:p>
            <a:pPr indent="0" marL="0">
              <a:lnSpc>
                <a:spcPct val="110000"/>
              </a:lnSpc>
              <a:buNone/>
            </a:pPr>
            <a:r>
              <a:rPr lang="de-CH" altLang="en-US" sz="1575" dirty="0">
                <a:solidFill>
                  <a:srgbClr val="0D1830"/>
                </a:solidFill>
                <a:latin typeface="Calibri" pitchFamily="34" charset="0"/>
                <a:ea typeface="Calibri" pitchFamily="34" charset="-122"/>
                <a:cs typeface="Calibri" pitchFamily="34" charset="-120"/>
              </a:rPr>
              <a:t>QR scannen oder klubschule.allesklaro.ai/m öffnen</a:t>
            </a:r>
            <a:endParaRPr lang="de-CH" sz="1575" dirty="0"/>
          </a:p>
        </p:txBody>
      </p:sp>
      <p:sp>
        <p:nvSpPr>
          <p:cNvPr id="7" name="Text 5"/>
          <p:cNvSpPr/>
          <p:nvPr/>
        </p:nvSpPr>
        <p:spPr>
          <a:xfrm>
            <a:off x="685800" y="3831336"/>
            <a:ext cx="228600" cy="306324"/>
          </a:xfrm>
          <a:prstGeom prst="rect">
            <a:avLst/>
          </a:prstGeom>
          <a:noFill/>
          <a:ln/>
        </p:spPr>
        <p:txBody>
          <a:bodyPr wrap="square" lIns="91440" tIns="0" rIns="0" bIns="0" rtlCol="0" anchor="t"/>
          <a:lstStyle/>
          <a:p>
            <a:pPr indent="0" marL="0">
              <a:lnSpc>
                <a:spcPct val="110000"/>
              </a:lnSpc>
              <a:buNone/>
            </a:pPr>
            <a:r>
              <a:rPr lang="de-CH" altLang="en-US" sz="1800" b="1" dirty="0">
                <a:solidFill>
                  <a:srgbClr val="249ACB"/>
                </a:solidFill>
                <a:latin typeface="Calibri" pitchFamily="34" charset="0"/>
                <a:ea typeface="Calibri" pitchFamily="34" charset="-122"/>
                <a:cs typeface="Calibri" pitchFamily="34" charset="-120"/>
              </a:rPr>
              <a:t>•</a:t>
            </a:r>
            <a:endParaRPr lang="de-CH" sz="1800" dirty="0"/>
          </a:p>
        </p:txBody>
      </p:sp>
      <p:sp>
        <p:nvSpPr>
          <p:cNvPr id="8" name="Text 6"/>
          <p:cNvSpPr/>
          <p:nvPr/>
        </p:nvSpPr>
        <p:spPr>
          <a:xfrm>
            <a:off x="971550" y="3822192"/>
            <a:ext cx="5623560" cy="548640"/>
          </a:xfrm>
          <a:prstGeom prst="rect">
            <a:avLst/>
          </a:prstGeom>
          <a:noFill/>
          <a:ln/>
        </p:spPr>
        <p:txBody>
          <a:bodyPr wrap="square" lIns="91440" tIns="0" rIns="0" bIns="0" rtlCol="0" anchor="t"/>
          <a:lstStyle/>
          <a:p>
            <a:pPr indent="0" marL="0">
              <a:lnSpc>
                <a:spcPct val="110000"/>
              </a:lnSpc>
              <a:buNone/>
            </a:pPr>
            <a:r>
              <a:rPr lang="de-CH" altLang="en-US" sz="1575" dirty="0">
                <a:solidFill>
                  <a:srgbClr val="0D1830"/>
                </a:solidFill>
                <a:latin typeface="Calibri" pitchFamily="34" charset="0"/>
                <a:ea typeface="Calibri" pitchFamily="34" charset="-122"/>
                <a:cs typeface="Calibri" pitchFamily="34" charset="-120"/>
              </a:rPr>
              <a:t>Ein Stichwort pro Eingabe, gerne mehrere</a:t>
            </a:r>
            <a:endParaRPr lang="de-CH" sz="1575" dirty="0"/>
          </a:p>
        </p:txBody>
      </p:sp>
      <p:sp>
        <p:nvSpPr>
          <p:cNvPr id="9" name="Text 7"/>
          <p:cNvSpPr/>
          <p:nvPr/>
        </p:nvSpPr>
        <p:spPr>
          <a:xfrm>
            <a:off x="685800" y="4489704"/>
            <a:ext cx="228600" cy="306324"/>
          </a:xfrm>
          <a:prstGeom prst="rect">
            <a:avLst/>
          </a:prstGeom>
          <a:noFill/>
          <a:ln/>
        </p:spPr>
        <p:txBody>
          <a:bodyPr wrap="square" lIns="91440" tIns="0" rIns="0" bIns="0" rtlCol="0" anchor="t"/>
          <a:lstStyle/>
          <a:p>
            <a:pPr indent="0" marL="0">
              <a:lnSpc>
                <a:spcPct val="110000"/>
              </a:lnSpc>
              <a:buNone/>
            </a:pPr>
            <a:r>
              <a:rPr lang="de-CH" altLang="en-US" sz="1800" b="1" dirty="0">
                <a:solidFill>
                  <a:srgbClr val="249ACB"/>
                </a:solidFill>
                <a:latin typeface="Calibri" pitchFamily="34" charset="0"/>
                <a:ea typeface="Calibri" pitchFamily="34" charset="-122"/>
                <a:cs typeface="Calibri" pitchFamily="34" charset="-120"/>
              </a:rPr>
              <a:t>•</a:t>
            </a:r>
            <a:endParaRPr lang="de-CH" sz="1800" dirty="0"/>
          </a:p>
        </p:txBody>
      </p:sp>
      <p:sp>
        <p:nvSpPr>
          <p:cNvPr id="10" name="Text 8"/>
          <p:cNvSpPr/>
          <p:nvPr/>
        </p:nvSpPr>
        <p:spPr>
          <a:xfrm>
            <a:off x="971550" y="4480560"/>
            <a:ext cx="5623560" cy="548640"/>
          </a:xfrm>
          <a:prstGeom prst="rect">
            <a:avLst/>
          </a:prstGeom>
          <a:noFill/>
          <a:ln/>
        </p:spPr>
        <p:txBody>
          <a:bodyPr wrap="square" lIns="91440" tIns="0" rIns="0" bIns="0" rtlCol="0" anchor="t"/>
          <a:lstStyle/>
          <a:p>
            <a:pPr indent="0" marL="0">
              <a:lnSpc>
                <a:spcPct val="110000"/>
              </a:lnSpc>
              <a:buNone/>
            </a:pPr>
            <a:r>
              <a:rPr lang="de-CH" altLang="en-US" sz="1575" dirty="0">
                <a:solidFill>
                  <a:srgbClr val="0D1830"/>
                </a:solidFill>
                <a:latin typeface="Calibri" pitchFamily="34" charset="0"/>
                <a:ea typeface="Calibri" pitchFamily="34" charset="-122"/>
                <a:cs typeface="Calibri" pitchFamily="34" charset="-120"/>
              </a:rPr>
              <a:t>Gleiche Begriffe werden zusammengezählt</a:t>
            </a:r>
            <a:endParaRPr lang="de-CH" sz="1575" dirty="0"/>
          </a:p>
        </p:txBody>
      </p:sp>
      <p:sp>
        <p:nvSpPr>
          <p:cNvPr id="11" name="Shape 9"/>
          <p:cNvSpPr/>
          <p:nvPr/>
        </p:nvSpPr>
        <p:spPr>
          <a:xfrm>
            <a:off x="7810500" y="914400"/>
            <a:ext cx="3238500" cy="4762500"/>
          </a:xfrm>
          <a:prstGeom prst="roundRect">
            <a:avLst>
              <a:gd name="adj" fmla="val 4235"/>
            </a:avLst>
          </a:prstGeom>
          <a:solidFill>
            <a:srgbClr val="FFFFFF"/>
          </a:solidFill>
          <a:ln w="9525">
            <a:solidFill>
              <a:srgbClr val="CCD5DB"/>
            </a:solidFill>
            <a:prstDash val="solid"/>
          </a:ln>
        </p:spPr>
      </p:sp>
      <p:pic>
        <p:nvPicPr>
          <p:cNvPr id="12" name="Image 0" descr="qr-mitmachen.png">    </p:cNvPr>
          <p:cNvPicPr>
            <a:picLocks noChangeAspect="1"/>
          </p:cNvPicPr>
          <p:nvPr/>
        </p:nvPicPr>
        <p:blipFill>
          <a:blip r:embed="rId1"/>
          <a:srcRect l="0" r="0" t="0" b="0"/>
          <a:stretch/>
        </p:blipFill>
        <p:spPr>
          <a:xfrm>
            <a:off x="8210550" y="1257300"/>
            <a:ext cx="2438400" cy="2438400"/>
          </a:xfrm>
          <a:prstGeom prst="rect">
            <a:avLst/>
          </a:prstGeom>
        </p:spPr>
      </p:pic>
      <p:sp>
        <p:nvSpPr>
          <p:cNvPr id="13" name="Text 10"/>
          <p:cNvSpPr/>
          <p:nvPr/>
        </p:nvSpPr>
        <p:spPr>
          <a:xfrm>
            <a:off x="8301990" y="4000500"/>
            <a:ext cx="2346960" cy="285750"/>
          </a:xfrm>
          <a:prstGeom prst="rect">
            <a:avLst/>
          </a:prstGeom>
          <a:noFill/>
          <a:ln/>
        </p:spPr>
        <p:txBody>
          <a:bodyPr wrap="square" lIns="0" tIns="0" rIns="0" bIns="0" rtlCol="0" anchor="t"/>
          <a:lstStyle/>
          <a:p>
            <a:pPr algn="ct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QR-CODE</a:t>
            </a:r>
            <a:endParaRPr lang="de-CH" sz="1050" dirty="0"/>
          </a:p>
        </p:txBody>
      </p:sp>
      <p:sp>
        <p:nvSpPr>
          <p:cNvPr id="14" name="Text 11"/>
          <p:cNvSpPr/>
          <p:nvPr/>
        </p:nvSpPr>
        <p:spPr>
          <a:xfrm>
            <a:off x="8039100" y="4419600"/>
            <a:ext cx="2781300" cy="381000"/>
          </a:xfrm>
          <a:prstGeom prst="rect">
            <a:avLst/>
          </a:prstGeom>
          <a:noFill/>
          <a:ln/>
        </p:spPr>
        <p:txBody>
          <a:bodyPr wrap="square" lIns="0" tIns="0" rIns="0" bIns="0" rtlCol="0" anchor="t"/>
          <a:lstStyle/>
          <a:p>
            <a:pPr algn="ctr" indent="0" marL="0">
              <a:lnSpc>
                <a:spcPct val="110000"/>
              </a:lnSpc>
              <a:buNone/>
            </a:pPr>
            <a:r>
              <a:rPr lang="de-CH" altLang="en-US" sz="1725" b="1" dirty="0">
                <a:solidFill>
                  <a:srgbClr val="0D1830"/>
                </a:solidFill>
                <a:latin typeface="Calibri" pitchFamily="34" charset="0"/>
                <a:ea typeface="Calibri" pitchFamily="34" charset="-122"/>
                <a:cs typeface="Calibri" pitchFamily="34" charset="-120"/>
              </a:rPr>
              <a:t>klubschule.allesklaro.ai/m</a:t>
            </a:r>
            <a:endParaRPr lang="de-CH" sz="1725" dirty="0"/>
          </a:p>
        </p:txBody>
      </p:sp>
      <p:sp>
        <p:nvSpPr>
          <p:cNvPr id="15" name="Text 12"/>
          <p:cNvSpPr/>
          <p:nvPr/>
        </p:nvSpPr>
        <p:spPr>
          <a:xfrm>
            <a:off x="8039100" y="4933950"/>
            <a:ext cx="2781300" cy="594360"/>
          </a:xfrm>
          <a:prstGeom prst="rect">
            <a:avLst/>
          </a:prstGeom>
          <a:noFill/>
          <a:ln/>
        </p:spPr>
        <p:txBody>
          <a:bodyPr wrap="square" lIns="0" tIns="0" rIns="0" bIns="0" rtlCol="0" anchor="t"/>
          <a:lstStyle/>
          <a:p>
            <a:pPr algn="ctr" indent="0" marL="0">
              <a:lnSpc>
                <a:spcPct val="110000"/>
              </a:lnSpc>
              <a:buNone/>
            </a:pPr>
            <a:r>
              <a:rPr lang="de-CH" altLang="en-US" sz="1400" dirty="0">
                <a:solidFill>
                  <a:srgbClr val="566173"/>
                </a:solidFill>
                <a:latin typeface="Calibri" pitchFamily="34" charset="0"/>
                <a:ea typeface="Calibri" pitchFamily="34" charset="-122"/>
                <a:cs typeface="Calibri" pitchFamily="34" charset="-120"/>
              </a:rPr>
              <a:t>Anonym · kein Name · erscheint sofort auf der Wand</a:t>
            </a:r>
            <a:endParaRPr lang="de-CH" sz="1400" dirty="0"/>
          </a:p>
        </p:txBody>
      </p:sp>
      <p:sp>
        <p:nvSpPr>
          <p:cNvPr id="16" name="Text 13"/>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7" name="Text 14"/>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Start</a:t>
            </a:r>
            <a:endParaRPr lang="de-CH" sz="1050" dirty="0"/>
          </a:p>
        </p:txBody>
      </p:sp>
      <p:sp>
        <p:nvSpPr>
          <p:cNvPr id="18" name="Text 15"/>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03</a:t>
            </a:r>
            <a:endParaRPr lang="de-CH"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1FAFD"/>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KURZVORSTELLUNG · MAX. 20 SEK.</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Drei kurze Angaben reichen</a:t>
            </a:r>
            <a:endParaRPr lang="de-CH" sz="3600" dirty="0"/>
          </a:p>
        </p:txBody>
      </p:sp>
      <p:sp>
        <p:nvSpPr>
          <p:cNvPr id="4" name="Shape 2"/>
          <p:cNvSpPr/>
          <p:nvPr/>
        </p:nvSpPr>
        <p:spPr>
          <a:xfrm>
            <a:off x="914400" y="2619375"/>
            <a:ext cx="457200" cy="457200"/>
          </a:xfrm>
          <a:prstGeom prst="roundRect">
            <a:avLst>
              <a:gd name="adj" fmla="val 50000"/>
            </a:avLst>
          </a:prstGeom>
          <a:solidFill>
            <a:srgbClr val="249ACB"/>
          </a:solidFill>
          <a:ln w="9525">
            <a:solidFill>
              <a:srgbClr val="249ACB"/>
            </a:solidFill>
            <a:prstDash val="solid"/>
          </a:ln>
        </p:spPr>
      </p:sp>
      <p:sp>
        <p:nvSpPr>
          <p:cNvPr id="5" name="Text 3"/>
          <p:cNvSpPr/>
          <p:nvPr/>
        </p:nvSpPr>
        <p:spPr>
          <a:xfrm>
            <a:off x="914400" y="2686126"/>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01</a:t>
            </a:r>
            <a:endParaRPr lang="de-CH" sz="1400" dirty="0"/>
          </a:p>
        </p:txBody>
      </p:sp>
      <p:sp>
        <p:nvSpPr>
          <p:cNvPr id="6" name="Text 4"/>
          <p:cNvSpPr/>
          <p:nvPr/>
        </p:nvSpPr>
        <p:spPr>
          <a:xfrm>
            <a:off x="822960" y="3295650"/>
            <a:ext cx="3006090" cy="419100"/>
          </a:xfrm>
          <a:prstGeom prst="rect">
            <a:avLst/>
          </a:prstGeom>
          <a:noFill/>
          <a:ln/>
        </p:spPr>
        <p:txBody>
          <a:bodyPr wrap="square" lIns="91440" tIns="0" rIns="0" bIns="0" rtlCol="0" anchor="t"/>
          <a:lstStyle/>
          <a:p>
            <a:pPr indent="0" marL="0">
              <a:lnSpc>
                <a:spcPct val="110000"/>
              </a:lnSpc>
              <a:buNone/>
            </a:pPr>
            <a:r>
              <a:rPr lang="de-CH" altLang="en-US" sz="2100" b="1" dirty="0">
                <a:solidFill>
                  <a:srgbClr val="0D1830"/>
                </a:solidFill>
                <a:latin typeface="Calibri" pitchFamily="34" charset="0"/>
                <a:ea typeface="Calibri" pitchFamily="34" charset="-122"/>
                <a:cs typeface="Calibri" pitchFamily="34" charset="-120"/>
              </a:rPr>
              <a:t>Dein Bereich</a:t>
            </a:r>
            <a:endParaRPr lang="de-CH" sz="2100" dirty="0"/>
          </a:p>
        </p:txBody>
      </p:sp>
      <p:sp>
        <p:nvSpPr>
          <p:cNvPr id="7" name="Text 5"/>
          <p:cNvSpPr/>
          <p:nvPr/>
        </p:nvSpPr>
        <p:spPr>
          <a:xfrm>
            <a:off x="822960" y="3867150"/>
            <a:ext cx="3006090" cy="1097280"/>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In welchem Arbeitsfeld bist du tätig?</a:t>
            </a:r>
            <a:endParaRPr lang="de-CH" sz="1575" dirty="0"/>
          </a:p>
        </p:txBody>
      </p:sp>
      <p:sp>
        <p:nvSpPr>
          <p:cNvPr id="8" name="Shape 6"/>
          <p:cNvSpPr/>
          <p:nvPr/>
        </p:nvSpPr>
        <p:spPr>
          <a:xfrm>
            <a:off x="4591050" y="2619375"/>
            <a:ext cx="457200" cy="457200"/>
          </a:xfrm>
          <a:prstGeom prst="roundRect">
            <a:avLst>
              <a:gd name="adj" fmla="val 50000"/>
            </a:avLst>
          </a:prstGeom>
          <a:solidFill>
            <a:srgbClr val="0D1830"/>
          </a:solidFill>
          <a:ln w="9525">
            <a:solidFill>
              <a:srgbClr val="0D1830"/>
            </a:solidFill>
            <a:prstDash val="solid"/>
          </a:ln>
        </p:spPr>
      </p:sp>
      <p:sp>
        <p:nvSpPr>
          <p:cNvPr id="9" name="Text 7"/>
          <p:cNvSpPr/>
          <p:nvPr/>
        </p:nvSpPr>
        <p:spPr>
          <a:xfrm>
            <a:off x="4591050" y="2686126"/>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02</a:t>
            </a:r>
            <a:endParaRPr lang="de-CH" sz="1400" dirty="0"/>
          </a:p>
        </p:txBody>
      </p:sp>
      <p:sp>
        <p:nvSpPr>
          <p:cNvPr id="10" name="Text 8"/>
          <p:cNvSpPr/>
          <p:nvPr/>
        </p:nvSpPr>
        <p:spPr>
          <a:xfrm>
            <a:off x="4499610" y="3295650"/>
            <a:ext cx="3006090" cy="419100"/>
          </a:xfrm>
          <a:prstGeom prst="rect">
            <a:avLst/>
          </a:prstGeom>
          <a:noFill/>
          <a:ln/>
        </p:spPr>
        <p:txBody>
          <a:bodyPr wrap="square" lIns="91440" tIns="0" rIns="0" bIns="0" rtlCol="0" anchor="t"/>
          <a:lstStyle/>
          <a:p>
            <a:pPr indent="0" marL="0">
              <a:lnSpc>
                <a:spcPct val="110000"/>
              </a:lnSpc>
              <a:buNone/>
            </a:pPr>
            <a:r>
              <a:rPr lang="de-CH" altLang="en-US" sz="2100" b="1" dirty="0">
                <a:solidFill>
                  <a:srgbClr val="0D1830"/>
                </a:solidFill>
                <a:latin typeface="Calibri" pitchFamily="34" charset="0"/>
                <a:ea typeface="Calibri" pitchFamily="34" charset="-122"/>
                <a:cs typeface="Calibri" pitchFamily="34" charset="-120"/>
              </a:rPr>
              <a:t>Beruflich</a:t>
            </a:r>
            <a:endParaRPr lang="de-CH" sz="2100" dirty="0"/>
          </a:p>
        </p:txBody>
      </p:sp>
      <p:sp>
        <p:nvSpPr>
          <p:cNvPr id="11" name="Text 9"/>
          <p:cNvSpPr/>
          <p:nvPr/>
        </p:nvSpPr>
        <p:spPr>
          <a:xfrm>
            <a:off x="4499610" y="3867150"/>
            <a:ext cx="3006090" cy="1097280"/>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Wofür hilft dir KI heute schon?</a:t>
            </a:r>
            <a:endParaRPr lang="de-CH" sz="1575" dirty="0"/>
          </a:p>
        </p:txBody>
      </p:sp>
      <p:sp>
        <p:nvSpPr>
          <p:cNvPr id="12" name="Shape 10"/>
          <p:cNvSpPr/>
          <p:nvPr/>
        </p:nvSpPr>
        <p:spPr>
          <a:xfrm>
            <a:off x="8267700" y="2619375"/>
            <a:ext cx="457200" cy="457200"/>
          </a:xfrm>
          <a:prstGeom prst="roundRect">
            <a:avLst>
              <a:gd name="adj" fmla="val 50000"/>
            </a:avLst>
          </a:prstGeom>
          <a:solidFill>
            <a:srgbClr val="249ACB"/>
          </a:solidFill>
          <a:ln w="9525">
            <a:solidFill>
              <a:srgbClr val="249ACB"/>
            </a:solidFill>
            <a:prstDash val="solid"/>
          </a:ln>
        </p:spPr>
      </p:sp>
      <p:sp>
        <p:nvSpPr>
          <p:cNvPr id="13" name="Text 11"/>
          <p:cNvSpPr/>
          <p:nvPr/>
        </p:nvSpPr>
        <p:spPr>
          <a:xfrm>
            <a:off x="8267700" y="2686126"/>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03</a:t>
            </a:r>
            <a:endParaRPr lang="de-CH" sz="1400" dirty="0"/>
          </a:p>
        </p:txBody>
      </p:sp>
      <p:sp>
        <p:nvSpPr>
          <p:cNvPr id="14" name="Text 12"/>
          <p:cNvSpPr/>
          <p:nvPr/>
        </p:nvSpPr>
        <p:spPr>
          <a:xfrm>
            <a:off x="8176260" y="3295650"/>
            <a:ext cx="3006090" cy="419100"/>
          </a:xfrm>
          <a:prstGeom prst="rect">
            <a:avLst/>
          </a:prstGeom>
          <a:noFill/>
          <a:ln/>
        </p:spPr>
        <p:txBody>
          <a:bodyPr wrap="square" lIns="91440" tIns="0" rIns="0" bIns="0" rtlCol="0" anchor="t"/>
          <a:lstStyle/>
          <a:p>
            <a:pPr indent="0" marL="0">
              <a:lnSpc>
                <a:spcPct val="110000"/>
              </a:lnSpc>
              <a:buNone/>
            </a:pPr>
            <a:r>
              <a:rPr lang="de-CH" altLang="en-US" sz="2100" b="1" dirty="0">
                <a:solidFill>
                  <a:srgbClr val="0D1830"/>
                </a:solidFill>
                <a:latin typeface="Calibri" pitchFamily="34" charset="0"/>
                <a:ea typeface="Calibri" pitchFamily="34" charset="-122"/>
                <a:cs typeface="Calibri" pitchFamily="34" charset="-120"/>
              </a:rPr>
              <a:t>Privat</a:t>
            </a:r>
            <a:endParaRPr lang="de-CH" sz="2100" dirty="0"/>
          </a:p>
        </p:txBody>
      </p:sp>
      <p:sp>
        <p:nvSpPr>
          <p:cNvPr id="15" name="Text 13"/>
          <p:cNvSpPr/>
          <p:nvPr/>
        </p:nvSpPr>
        <p:spPr>
          <a:xfrm>
            <a:off x="8176260" y="3867150"/>
            <a:ext cx="3006090" cy="1097280"/>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Wofür wäre KI ausserhalb der Arbeit nützlich?</a:t>
            </a:r>
            <a:endParaRPr lang="de-CH" sz="1575" dirty="0"/>
          </a:p>
        </p:txBody>
      </p:sp>
      <p:sp>
        <p:nvSpPr>
          <p:cNvPr id="16" name="Shape 14"/>
          <p:cNvSpPr/>
          <p:nvPr/>
        </p:nvSpPr>
        <p:spPr>
          <a:xfrm>
            <a:off x="685800" y="5321808"/>
            <a:ext cx="10820095" cy="571500"/>
          </a:xfrm>
          <a:prstGeom prst="roundRect">
            <a:avLst>
              <a:gd name="adj" fmla="val 24000"/>
            </a:avLst>
          </a:prstGeom>
          <a:solidFill>
            <a:srgbClr val="DDF4FC"/>
          </a:solidFill>
          <a:ln w="9525">
            <a:solidFill>
              <a:srgbClr val="DDF4FC"/>
            </a:solidFill>
            <a:prstDash val="solid"/>
          </a:ln>
        </p:spPr>
      </p:sp>
      <p:sp>
        <p:nvSpPr>
          <p:cNvPr id="17" name="Text 15"/>
          <p:cNvSpPr/>
          <p:nvPr/>
        </p:nvSpPr>
        <p:spPr>
          <a:xfrm>
            <a:off x="914400" y="5458968"/>
            <a:ext cx="10362895" cy="297180"/>
          </a:xfrm>
          <a:prstGeom prst="rect">
            <a:avLst/>
          </a:prstGeom>
          <a:noFill/>
          <a:ln/>
        </p:spPr>
        <p:txBody>
          <a:bodyPr wrap="square" lIns="0" tIns="0" rIns="0" bIns="0" rtlCol="0" anchor="t"/>
          <a:lstStyle/>
          <a:p>
            <a:pPr algn="ctr" indent="0" marL="0">
              <a:lnSpc>
                <a:spcPct val="110000"/>
              </a:lnSpc>
              <a:buNone/>
            </a:pPr>
            <a:r>
              <a:rPr lang="de-CH" altLang="en-US" sz="1500" b="1" dirty="0">
                <a:solidFill>
                  <a:srgbClr val="0D1830"/>
                </a:solidFill>
                <a:latin typeface="Calibri" pitchFamily="34" charset="0"/>
                <a:ea typeface="Calibri" pitchFamily="34" charset="-122"/>
                <a:cs typeface="Calibri" pitchFamily="34" charset="-120"/>
              </a:rPr>
              <a:t>Parallel auf der Live-Wand: «Wofür nutzt du KI, oder wofür möchtest du sie nutzen?»</a:t>
            </a:r>
            <a:endParaRPr lang="de-CH" sz="1500" dirty="0"/>
          </a:p>
        </p:txBody>
      </p:sp>
      <p:sp>
        <p:nvSpPr>
          <p:cNvPr id="18" name="Text 16"/>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9" name="Text 17"/>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Start</a:t>
            </a:r>
            <a:endParaRPr lang="de-CH" sz="1050" dirty="0"/>
          </a:p>
        </p:txBody>
      </p:sp>
      <p:sp>
        <p:nvSpPr>
          <p:cNvPr id="20" name="Text 18"/>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04</a:t>
            </a:r>
            <a:endParaRPr lang="de-CH"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UNSER TAG</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Ausprobieren, verstehen, sicher anwenden</a:t>
            </a:r>
            <a:endParaRPr lang="de-CH" sz="3600" dirty="0"/>
          </a:p>
        </p:txBody>
      </p:sp>
      <p:sp>
        <p:nvSpPr>
          <p:cNvPr id="4" name="Text 2"/>
          <p:cNvSpPr/>
          <p:nvPr/>
        </p:nvSpPr>
        <p:spPr>
          <a:xfrm>
            <a:off x="822960" y="2304288"/>
            <a:ext cx="777240" cy="365760"/>
          </a:xfrm>
          <a:prstGeom prst="rect">
            <a:avLst/>
          </a:prstGeom>
          <a:noFill/>
          <a:ln/>
        </p:spPr>
        <p:txBody>
          <a:bodyPr wrap="square" lIns="91440" tIns="0" rIns="0" bIns="0" rtlCol="0" anchor="t"/>
          <a:lstStyle/>
          <a:p>
            <a:pPr indent="0" marL="0">
              <a:lnSpc>
                <a:spcPct val="110000"/>
              </a:lnSpc>
              <a:buNone/>
            </a:pPr>
            <a:r>
              <a:rPr lang="de-CH" altLang="en-US" sz="1575" b="1" dirty="0">
                <a:solidFill>
                  <a:srgbClr val="0B648A"/>
                </a:solidFill>
                <a:latin typeface="Calibri" pitchFamily="34" charset="0"/>
                <a:ea typeface="Calibri" pitchFamily="34" charset="-122"/>
                <a:cs typeface="Calibri" pitchFamily="34" charset="-120"/>
              </a:rPr>
              <a:t>08:30</a:t>
            </a:r>
            <a:endParaRPr lang="de-CH" sz="1575" dirty="0"/>
          </a:p>
        </p:txBody>
      </p:sp>
      <p:sp>
        <p:nvSpPr>
          <p:cNvPr id="5" name="Text 3"/>
          <p:cNvSpPr/>
          <p:nvPr/>
        </p:nvSpPr>
        <p:spPr>
          <a:xfrm>
            <a:off x="1600200" y="2304288"/>
            <a:ext cx="4251960" cy="429768"/>
          </a:xfrm>
          <a:prstGeom prst="rect">
            <a:avLst/>
          </a:prstGeom>
          <a:noFill/>
          <a:ln/>
        </p:spPr>
        <p:txBody>
          <a:bodyPr wrap="square" lIns="91440" tIns="0" rIns="0" bIns="0" rtlCol="0" anchor="t"/>
          <a:lstStyle/>
          <a:p>
            <a:pPr indent="0" marL="0">
              <a:lnSpc>
                <a:spcPct val="110000"/>
              </a:lnSpc>
              <a:buNone/>
            </a:pPr>
            <a:r>
              <a:rPr lang="de-CH" altLang="en-US" sz="1575" dirty="0">
                <a:solidFill>
                  <a:srgbClr val="0D1830"/>
                </a:solidFill>
                <a:latin typeface="Calibri" pitchFamily="34" charset="0"/>
                <a:ea typeface="Calibri" pitchFamily="34" charset="-122"/>
                <a:cs typeface="Calibri" pitchFamily="34" charset="-120"/>
              </a:rPr>
              <a:t>Start, Live-Wand, Datenregeln</a:t>
            </a:r>
            <a:endParaRPr lang="de-CH" sz="1575" dirty="0"/>
          </a:p>
        </p:txBody>
      </p:sp>
      <p:sp>
        <p:nvSpPr>
          <p:cNvPr id="6" name="Text 4"/>
          <p:cNvSpPr/>
          <p:nvPr/>
        </p:nvSpPr>
        <p:spPr>
          <a:xfrm>
            <a:off x="822960" y="2898648"/>
            <a:ext cx="777240" cy="365760"/>
          </a:xfrm>
          <a:prstGeom prst="rect">
            <a:avLst/>
          </a:prstGeom>
          <a:noFill/>
          <a:ln/>
        </p:spPr>
        <p:txBody>
          <a:bodyPr wrap="square" lIns="91440" tIns="0" rIns="0" bIns="0" rtlCol="0" anchor="t"/>
          <a:lstStyle/>
          <a:p>
            <a:pPr indent="0" marL="0">
              <a:lnSpc>
                <a:spcPct val="110000"/>
              </a:lnSpc>
              <a:buNone/>
            </a:pPr>
            <a:r>
              <a:rPr lang="de-CH" altLang="en-US" sz="1575" b="1" dirty="0">
                <a:solidFill>
                  <a:srgbClr val="0B648A"/>
                </a:solidFill>
                <a:latin typeface="Calibri" pitchFamily="34" charset="0"/>
                <a:ea typeface="Calibri" pitchFamily="34" charset="-122"/>
                <a:cs typeface="Calibri" pitchFamily="34" charset="-120"/>
              </a:rPr>
              <a:t>08:50</a:t>
            </a:r>
            <a:endParaRPr lang="de-CH" sz="1575" dirty="0"/>
          </a:p>
        </p:txBody>
      </p:sp>
      <p:sp>
        <p:nvSpPr>
          <p:cNvPr id="7" name="Text 5"/>
          <p:cNvSpPr/>
          <p:nvPr/>
        </p:nvSpPr>
        <p:spPr>
          <a:xfrm>
            <a:off x="1600200" y="2898648"/>
            <a:ext cx="4251960" cy="429768"/>
          </a:xfrm>
          <a:prstGeom prst="rect">
            <a:avLst/>
          </a:prstGeom>
          <a:noFill/>
          <a:ln/>
        </p:spPr>
        <p:txBody>
          <a:bodyPr wrap="square" lIns="91440" tIns="0" rIns="0" bIns="0" rtlCol="0" anchor="t"/>
          <a:lstStyle/>
          <a:p>
            <a:pPr indent="0" marL="0">
              <a:lnSpc>
                <a:spcPct val="110000"/>
              </a:lnSpc>
              <a:buNone/>
            </a:pPr>
            <a:r>
              <a:rPr lang="de-CH" altLang="en-US" sz="1575" dirty="0">
                <a:solidFill>
                  <a:srgbClr val="0D1830"/>
                </a:solidFill>
                <a:latin typeface="Calibri" pitchFamily="34" charset="0"/>
                <a:ea typeface="Calibri" pitchFamily="34" charset="-122"/>
                <a:cs typeface="Calibri" pitchFamily="34" charset="-120"/>
              </a:rPr>
              <a:t>Wie KI-Assistenten funktionieren</a:t>
            </a:r>
            <a:endParaRPr lang="de-CH" sz="1575" dirty="0"/>
          </a:p>
        </p:txBody>
      </p:sp>
      <p:sp>
        <p:nvSpPr>
          <p:cNvPr id="8" name="Text 6"/>
          <p:cNvSpPr/>
          <p:nvPr/>
        </p:nvSpPr>
        <p:spPr>
          <a:xfrm>
            <a:off x="822960" y="3493008"/>
            <a:ext cx="777240" cy="365760"/>
          </a:xfrm>
          <a:prstGeom prst="rect">
            <a:avLst/>
          </a:prstGeom>
          <a:noFill/>
          <a:ln/>
        </p:spPr>
        <p:txBody>
          <a:bodyPr wrap="square" lIns="91440" tIns="0" rIns="0" bIns="0" rtlCol="0" anchor="t"/>
          <a:lstStyle/>
          <a:p>
            <a:pPr indent="0" marL="0">
              <a:lnSpc>
                <a:spcPct val="110000"/>
              </a:lnSpc>
              <a:buNone/>
            </a:pPr>
            <a:r>
              <a:rPr lang="de-CH" altLang="en-US" sz="1575" b="1" dirty="0">
                <a:solidFill>
                  <a:srgbClr val="0B648A"/>
                </a:solidFill>
                <a:latin typeface="Calibri" pitchFamily="34" charset="0"/>
                <a:ea typeface="Calibri" pitchFamily="34" charset="-122"/>
                <a:cs typeface="Calibri" pitchFamily="34" charset="-120"/>
              </a:rPr>
              <a:t>09:25</a:t>
            </a:r>
            <a:endParaRPr lang="de-CH" sz="1575" dirty="0"/>
          </a:p>
        </p:txBody>
      </p:sp>
      <p:sp>
        <p:nvSpPr>
          <p:cNvPr id="9" name="Text 7"/>
          <p:cNvSpPr/>
          <p:nvPr/>
        </p:nvSpPr>
        <p:spPr>
          <a:xfrm>
            <a:off x="1600200" y="3493008"/>
            <a:ext cx="4251960" cy="429768"/>
          </a:xfrm>
          <a:prstGeom prst="rect">
            <a:avLst/>
          </a:prstGeom>
          <a:noFill/>
          <a:ln/>
        </p:spPr>
        <p:txBody>
          <a:bodyPr wrap="square" lIns="91440" tIns="0" rIns="0" bIns="0" rtlCol="0" anchor="t"/>
          <a:lstStyle/>
          <a:p>
            <a:pPr indent="0" marL="0">
              <a:lnSpc>
                <a:spcPct val="110000"/>
              </a:lnSpc>
              <a:buNone/>
            </a:pPr>
            <a:r>
              <a:rPr lang="de-CH" altLang="en-US" sz="1575" dirty="0">
                <a:solidFill>
                  <a:srgbClr val="0D1830"/>
                </a:solidFill>
                <a:latin typeface="Calibri" pitchFamily="34" charset="0"/>
                <a:ea typeface="Calibri" pitchFamily="34" charset="-122"/>
                <a:cs typeface="Calibri" pitchFamily="34" charset="-120"/>
              </a:rPr>
              <a:t>Anbieter, Modelle, Gratiskonten</a:t>
            </a:r>
            <a:endParaRPr lang="de-CH" sz="1575" dirty="0"/>
          </a:p>
        </p:txBody>
      </p:sp>
      <p:sp>
        <p:nvSpPr>
          <p:cNvPr id="10" name="Shape 8"/>
          <p:cNvSpPr/>
          <p:nvPr/>
        </p:nvSpPr>
        <p:spPr>
          <a:xfrm>
            <a:off x="685800" y="3950208"/>
            <a:ext cx="5330952" cy="566928"/>
          </a:xfrm>
          <a:prstGeom prst="roundRect">
            <a:avLst>
              <a:gd name="adj" fmla="val 24194"/>
            </a:avLst>
          </a:prstGeom>
          <a:solidFill>
            <a:srgbClr val="F8E8BD"/>
          </a:solidFill>
          <a:ln w="9525">
            <a:solidFill>
              <a:srgbClr val="F8E8BD"/>
            </a:solidFill>
            <a:prstDash val="solid"/>
          </a:ln>
        </p:spPr>
      </p:sp>
      <p:sp>
        <p:nvSpPr>
          <p:cNvPr id="11" name="Text 9"/>
          <p:cNvSpPr/>
          <p:nvPr/>
        </p:nvSpPr>
        <p:spPr>
          <a:xfrm>
            <a:off x="914400" y="4087368"/>
            <a:ext cx="685800" cy="292608"/>
          </a:xfrm>
          <a:prstGeom prst="rect">
            <a:avLst/>
          </a:prstGeom>
          <a:noFill/>
          <a:ln/>
        </p:spPr>
        <p:txBody>
          <a:bodyPr wrap="square" lIns="0" tIns="0" rIns="0" bIns="0" rtlCol="0" anchor="t"/>
          <a:lstStyle/>
          <a:p>
            <a:pPr indent="0" marL="0">
              <a:lnSpc>
                <a:spcPct val="110000"/>
              </a:lnSpc>
              <a:buNone/>
            </a:pPr>
            <a:r>
              <a:rPr lang="de-CH" altLang="en-US" sz="1575" b="1" dirty="0">
                <a:solidFill>
                  <a:srgbClr val="0B648A"/>
                </a:solidFill>
                <a:latin typeface="Calibri" pitchFamily="34" charset="0"/>
                <a:ea typeface="Calibri" pitchFamily="34" charset="-122"/>
                <a:cs typeface="Calibri" pitchFamily="34" charset="-120"/>
              </a:rPr>
              <a:t>10:05</a:t>
            </a:r>
            <a:endParaRPr lang="de-CH" sz="1575" dirty="0"/>
          </a:p>
        </p:txBody>
      </p:sp>
      <p:sp>
        <p:nvSpPr>
          <p:cNvPr id="12" name="Text 10"/>
          <p:cNvSpPr/>
          <p:nvPr/>
        </p:nvSpPr>
        <p:spPr>
          <a:xfrm>
            <a:off x="1691640" y="4087368"/>
            <a:ext cx="4096512" cy="292608"/>
          </a:xfrm>
          <a:prstGeom prst="rect">
            <a:avLst/>
          </a:prstGeom>
          <a:noFill/>
          <a:ln/>
        </p:spPr>
        <p:txBody>
          <a:bodyPr wrap="square" lIns="0" tIns="0" rIns="0" bIns="0" rtlCol="0" anchor="t"/>
          <a:lstStyle/>
          <a:p>
            <a:pPr indent="0" marL="0">
              <a:lnSpc>
                <a:spcPct val="110000"/>
              </a:lnSpc>
              <a:buNone/>
            </a:pPr>
            <a:r>
              <a:rPr lang="de-CH" altLang="en-US" sz="1575" dirty="0">
                <a:solidFill>
                  <a:srgbClr val="0D1830"/>
                </a:solidFill>
                <a:latin typeface="Calibri" pitchFamily="34" charset="0"/>
                <a:ea typeface="Calibri" pitchFamily="34" charset="-122"/>
                <a:cs typeface="Calibri" pitchFamily="34" charset="-120"/>
              </a:rPr>
              <a:t>Pause</a:t>
            </a:r>
            <a:endParaRPr lang="de-CH" sz="1575" dirty="0"/>
          </a:p>
        </p:txBody>
      </p:sp>
      <p:sp>
        <p:nvSpPr>
          <p:cNvPr id="13" name="Text 11"/>
          <p:cNvSpPr/>
          <p:nvPr/>
        </p:nvSpPr>
        <p:spPr>
          <a:xfrm>
            <a:off x="822960" y="4681728"/>
            <a:ext cx="777240" cy="365760"/>
          </a:xfrm>
          <a:prstGeom prst="rect">
            <a:avLst/>
          </a:prstGeom>
          <a:noFill/>
          <a:ln/>
        </p:spPr>
        <p:txBody>
          <a:bodyPr wrap="square" lIns="91440" tIns="0" rIns="0" bIns="0" rtlCol="0" anchor="t"/>
          <a:lstStyle/>
          <a:p>
            <a:pPr indent="0" marL="0">
              <a:lnSpc>
                <a:spcPct val="110000"/>
              </a:lnSpc>
              <a:buNone/>
            </a:pPr>
            <a:r>
              <a:rPr lang="de-CH" altLang="en-US" sz="1575" b="1" dirty="0">
                <a:solidFill>
                  <a:srgbClr val="0B648A"/>
                </a:solidFill>
                <a:latin typeface="Calibri" pitchFamily="34" charset="0"/>
                <a:ea typeface="Calibri" pitchFamily="34" charset="-122"/>
                <a:cs typeface="Calibri" pitchFamily="34" charset="-120"/>
              </a:rPr>
              <a:t>10:20</a:t>
            </a:r>
            <a:endParaRPr lang="de-CH" sz="1575" dirty="0"/>
          </a:p>
        </p:txBody>
      </p:sp>
      <p:sp>
        <p:nvSpPr>
          <p:cNvPr id="14" name="Text 12"/>
          <p:cNvSpPr/>
          <p:nvPr/>
        </p:nvSpPr>
        <p:spPr>
          <a:xfrm>
            <a:off x="1600200" y="4681728"/>
            <a:ext cx="4251960" cy="429768"/>
          </a:xfrm>
          <a:prstGeom prst="rect">
            <a:avLst/>
          </a:prstGeom>
          <a:noFill/>
          <a:ln/>
        </p:spPr>
        <p:txBody>
          <a:bodyPr wrap="square" lIns="91440" tIns="0" rIns="0" bIns="0" rtlCol="0" anchor="t"/>
          <a:lstStyle/>
          <a:p>
            <a:pPr indent="0" marL="0">
              <a:lnSpc>
                <a:spcPct val="110000"/>
              </a:lnSpc>
              <a:buNone/>
            </a:pPr>
            <a:r>
              <a:rPr lang="de-CH" altLang="en-US" sz="1575" dirty="0">
                <a:solidFill>
                  <a:srgbClr val="0D1830"/>
                </a:solidFill>
                <a:latin typeface="Calibri" pitchFamily="34" charset="0"/>
                <a:ea typeface="Calibri" pitchFamily="34" charset="-122"/>
                <a:cs typeface="Calibri" pitchFamily="34" charset="-120"/>
              </a:rPr>
              <a:t>Prompting: KLAR + Check</a:t>
            </a:r>
            <a:endParaRPr lang="de-CH" sz="1575" dirty="0"/>
          </a:p>
        </p:txBody>
      </p:sp>
      <p:sp>
        <p:nvSpPr>
          <p:cNvPr id="15" name="Text 13"/>
          <p:cNvSpPr/>
          <p:nvPr/>
        </p:nvSpPr>
        <p:spPr>
          <a:xfrm>
            <a:off x="822960" y="5276088"/>
            <a:ext cx="777240" cy="365760"/>
          </a:xfrm>
          <a:prstGeom prst="rect">
            <a:avLst/>
          </a:prstGeom>
          <a:noFill/>
          <a:ln/>
        </p:spPr>
        <p:txBody>
          <a:bodyPr wrap="square" lIns="91440" tIns="0" rIns="0" bIns="0" rtlCol="0" anchor="t"/>
          <a:lstStyle/>
          <a:p>
            <a:pPr indent="0" marL="0">
              <a:lnSpc>
                <a:spcPct val="110000"/>
              </a:lnSpc>
              <a:buNone/>
            </a:pPr>
            <a:r>
              <a:rPr lang="de-CH" altLang="en-US" sz="1575" b="1" dirty="0">
                <a:solidFill>
                  <a:srgbClr val="0B648A"/>
                </a:solidFill>
                <a:latin typeface="Calibri" pitchFamily="34" charset="0"/>
                <a:ea typeface="Calibri" pitchFamily="34" charset="-122"/>
                <a:cs typeface="Calibri" pitchFamily="34" charset="-120"/>
              </a:rPr>
              <a:t>11:00</a:t>
            </a:r>
            <a:endParaRPr lang="de-CH" sz="1575" dirty="0"/>
          </a:p>
        </p:txBody>
      </p:sp>
      <p:sp>
        <p:nvSpPr>
          <p:cNvPr id="16" name="Text 14"/>
          <p:cNvSpPr/>
          <p:nvPr/>
        </p:nvSpPr>
        <p:spPr>
          <a:xfrm>
            <a:off x="1600200" y="5276088"/>
            <a:ext cx="4251960" cy="429768"/>
          </a:xfrm>
          <a:prstGeom prst="rect">
            <a:avLst/>
          </a:prstGeom>
          <a:noFill/>
          <a:ln/>
        </p:spPr>
        <p:txBody>
          <a:bodyPr wrap="square" lIns="91440" tIns="0" rIns="0" bIns="0" rtlCol="0" anchor="t"/>
          <a:lstStyle/>
          <a:p>
            <a:pPr indent="0" marL="0">
              <a:lnSpc>
                <a:spcPct val="110000"/>
              </a:lnSpc>
              <a:buNone/>
            </a:pPr>
            <a:r>
              <a:rPr lang="de-CH" altLang="en-US" sz="1575" dirty="0">
                <a:solidFill>
                  <a:srgbClr val="0D1830"/>
                </a:solidFill>
                <a:latin typeface="Calibri" pitchFamily="34" charset="0"/>
                <a:ea typeface="Calibri" pitchFamily="34" charset="-122"/>
                <a:cs typeface="Calibri" pitchFamily="34" charset="-120"/>
              </a:rPr>
              <a:t>Praxis: E-Mail, Protokoll, Zusammenfassung</a:t>
            </a:r>
            <a:endParaRPr lang="de-CH" sz="1575" dirty="0"/>
          </a:p>
        </p:txBody>
      </p:sp>
      <p:sp>
        <p:nvSpPr>
          <p:cNvPr id="17" name="Shape 15"/>
          <p:cNvSpPr/>
          <p:nvPr/>
        </p:nvSpPr>
        <p:spPr>
          <a:xfrm>
            <a:off x="685800" y="5733288"/>
            <a:ext cx="5330952" cy="566928"/>
          </a:xfrm>
          <a:prstGeom prst="roundRect">
            <a:avLst>
              <a:gd name="adj" fmla="val 24194"/>
            </a:avLst>
          </a:prstGeom>
          <a:solidFill>
            <a:srgbClr val="F8E8BD"/>
          </a:solidFill>
          <a:ln w="9525">
            <a:solidFill>
              <a:srgbClr val="F8E8BD"/>
            </a:solidFill>
            <a:prstDash val="solid"/>
          </a:ln>
        </p:spPr>
      </p:sp>
      <p:sp>
        <p:nvSpPr>
          <p:cNvPr id="18" name="Text 16"/>
          <p:cNvSpPr/>
          <p:nvPr/>
        </p:nvSpPr>
        <p:spPr>
          <a:xfrm>
            <a:off x="914400" y="5870448"/>
            <a:ext cx="685800" cy="292608"/>
          </a:xfrm>
          <a:prstGeom prst="rect">
            <a:avLst/>
          </a:prstGeom>
          <a:noFill/>
          <a:ln/>
        </p:spPr>
        <p:txBody>
          <a:bodyPr wrap="square" lIns="0" tIns="0" rIns="0" bIns="0" rtlCol="0" anchor="t"/>
          <a:lstStyle/>
          <a:p>
            <a:pPr indent="0" marL="0">
              <a:lnSpc>
                <a:spcPct val="110000"/>
              </a:lnSpc>
              <a:buNone/>
            </a:pPr>
            <a:r>
              <a:rPr lang="de-CH" altLang="en-US" sz="1575" b="1" dirty="0">
                <a:solidFill>
                  <a:srgbClr val="0B648A"/>
                </a:solidFill>
                <a:latin typeface="Calibri" pitchFamily="34" charset="0"/>
                <a:ea typeface="Calibri" pitchFamily="34" charset="-122"/>
                <a:cs typeface="Calibri" pitchFamily="34" charset="-120"/>
              </a:rPr>
              <a:t>11:50</a:t>
            </a:r>
            <a:endParaRPr lang="de-CH" sz="1575" dirty="0"/>
          </a:p>
        </p:txBody>
      </p:sp>
      <p:sp>
        <p:nvSpPr>
          <p:cNvPr id="19" name="Text 17"/>
          <p:cNvSpPr/>
          <p:nvPr/>
        </p:nvSpPr>
        <p:spPr>
          <a:xfrm>
            <a:off x="1691640" y="5870448"/>
            <a:ext cx="4096512" cy="292608"/>
          </a:xfrm>
          <a:prstGeom prst="rect">
            <a:avLst/>
          </a:prstGeom>
          <a:noFill/>
          <a:ln/>
        </p:spPr>
        <p:txBody>
          <a:bodyPr wrap="square" lIns="0" tIns="0" rIns="0" bIns="0" rtlCol="0" anchor="t"/>
          <a:lstStyle/>
          <a:p>
            <a:pPr indent="0" marL="0">
              <a:lnSpc>
                <a:spcPct val="110000"/>
              </a:lnSpc>
              <a:buNone/>
            </a:pPr>
            <a:r>
              <a:rPr lang="de-CH" altLang="en-US" sz="1575" dirty="0">
                <a:solidFill>
                  <a:srgbClr val="0D1830"/>
                </a:solidFill>
                <a:latin typeface="Calibri" pitchFamily="34" charset="0"/>
                <a:ea typeface="Calibri" pitchFamily="34" charset="-122"/>
                <a:cs typeface="Calibri" pitchFamily="34" charset="-120"/>
              </a:rPr>
              <a:t>Mittag</a:t>
            </a:r>
            <a:endParaRPr lang="de-CH" sz="1575" dirty="0"/>
          </a:p>
        </p:txBody>
      </p:sp>
      <p:sp>
        <p:nvSpPr>
          <p:cNvPr id="20" name="Text 18"/>
          <p:cNvSpPr/>
          <p:nvPr/>
        </p:nvSpPr>
        <p:spPr>
          <a:xfrm>
            <a:off x="6309360" y="2304288"/>
            <a:ext cx="777240" cy="365760"/>
          </a:xfrm>
          <a:prstGeom prst="rect">
            <a:avLst/>
          </a:prstGeom>
          <a:noFill/>
          <a:ln/>
        </p:spPr>
        <p:txBody>
          <a:bodyPr wrap="square" lIns="91440" tIns="0" rIns="0" bIns="0" rtlCol="0" anchor="t"/>
          <a:lstStyle/>
          <a:p>
            <a:pPr indent="0" marL="0">
              <a:lnSpc>
                <a:spcPct val="110000"/>
              </a:lnSpc>
              <a:buNone/>
            </a:pPr>
            <a:r>
              <a:rPr lang="de-CH" altLang="en-US" sz="1575" b="1" dirty="0">
                <a:solidFill>
                  <a:srgbClr val="0B648A"/>
                </a:solidFill>
                <a:latin typeface="Calibri" pitchFamily="34" charset="0"/>
                <a:ea typeface="Calibri" pitchFamily="34" charset="-122"/>
                <a:cs typeface="Calibri" pitchFamily="34" charset="-120"/>
              </a:rPr>
              <a:t>12:50</a:t>
            </a:r>
            <a:endParaRPr lang="de-CH" sz="1575" dirty="0"/>
          </a:p>
        </p:txBody>
      </p:sp>
      <p:sp>
        <p:nvSpPr>
          <p:cNvPr id="21" name="Text 19"/>
          <p:cNvSpPr/>
          <p:nvPr/>
        </p:nvSpPr>
        <p:spPr>
          <a:xfrm>
            <a:off x="7086600" y="2304288"/>
            <a:ext cx="4251960" cy="429768"/>
          </a:xfrm>
          <a:prstGeom prst="rect">
            <a:avLst/>
          </a:prstGeom>
          <a:noFill/>
          <a:ln/>
        </p:spPr>
        <p:txBody>
          <a:bodyPr wrap="square" lIns="91440" tIns="0" rIns="0" bIns="0" rtlCol="0" anchor="t"/>
          <a:lstStyle/>
          <a:p>
            <a:pPr indent="0" marL="0">
              <a:lnSpc>
                <a:spcPct val="110000"/>
              </a:lnSpc>
              <a:buNone/>
            </a:pPr>
            <a:r>
              <a:rPr lang="de-CH" altLang="en-US" sz="1575" dirty="0">
                <a:solidFill>
                  <a:srgbClr val="0D1830"/>
                </a:solidFill>
                <a:latin typeface="Calibri" pitchFamily="34" charset="0"/>
                <a:ea typeface="Calibri" pitchFamily="34" charset="-122"/>
                <a:cs typeface="Calibri" pitchFamily="34" charset="-120"/>
              </a:rPr>
              <a:t>Ideen sammeln, Bilder generieren</a:t>
            </a:r>
            <a:endParaRPr lang="de-CH" sz="1575" dirty="0"/>
          </a:p>
        </p:txBody>
      </p:sp>
      <p:sp>
        <p:nvSpPr>
          <p:cNvPr id="22" name="Text 20"/>
          <p:cNvSpPr/>
          <p:nvPr/>
        </p:nvSpPr>
        <p:spPr>
          <a:xfrm>
            <a:off x="6309360" y="2898648"/>
            <a:ext cx="777240" cy="365760"/>
          </a:xfrm>
          <a:prstGeom prst="rect">
            <a:avLst/>
          </a:prstGeom>
          <a:noFill/>
          <a:ln/>
        </p:spPr>
        <p:txBody>
          <a:bodyPr wrap="square" lIns="91440" tIns="0" rIns="0" bIns="0" rtlCol="0" anchor="t"/>
          <a:lstStyle/>
          <a:p>
            <a:pPr indent="0" marL="0">
              <a:lnSpc>
                <a:spcPct val="110000"/>
              </a:lnSpc>
              <a:buNone/>
            </a:pPr>
            <a:r>
              <a:rPr lang="de-CH" altLang="en-US" sz="1575" b="1" dirty="0">
                <a:solidFill>
                  <a:srgbClr val="0B648A"/>
                </a:solidFill>
                <a:latin typeface="Calibri" pitchFamily="34" charset="0"/>
                <a:ea typeface="Calibri" pitchFamily="34" charset="-122"/>
                <a:cs typeface="Calibri" pitchFamily="34" charset="-120"/>
              </a:rPr>
              <a:t>13:25</a:t>
            </a:r>
            <a:endParaRPr lang="de-CH" sz="1575" dirty="0"/>
          </a:p>
        </p:txBody>
      </p:sp>
      <p:sp>
        <p:nvSpPr>
          <p:cNvPr id="23" name="Text 21"/>
          <p:cNvSpPr/>
          <p:nvPr/>
        </p:nvSpPr>
        <p:spPr>
          <a:xfrm>
            <a:off x="7086600" y="2898648"/>
            <a:ext cx="4251960" cy="429768"/>
          </a:xfrm>
          <a:prstGeom prst="rect">
            <a:avLst/>
          </a:prstGeom>
          <a:noFill/>
          <a:ln/>
        </p:spPr>
        <p:txBody>
          <a:bodyPr wrap="square" lIns="91440" tIns="0" rIns="0" bIns="0" rtlCol="0" anchor="t"/>
          <a:lstStyle/>
          <a:p>
            <a:pPr indent="0" marL="0">
              <a:lnSpc>
                <a:spcPct val="110000"/>
              </a:lnSpc>
              <a:buNone/>
            </a:pPr>
            <a:r>
              <a:rPr lang="de-CH" altLang="en-US" sz="1575" dirty="0">
                <a:solidFill>
                  <a:srgbClr val="0D1830"/>
                </a:solidFill>
                <a:latin typeface="Calibri" pitchFamily="34" charset="0"/>
                <a:ea typeface="Calibri" pitchFamily="34" charset="-122"/>
                <a:cs typeface="Calibri" pitchFamily="34" charset="-120"/>
              </a:rPr>
              <a:t>Recherche und Halluzinationen</a:t>
            </a:r>
            <a:endParaRPr lang="de-CH" sz="1575" dirty="0"/>
          </a:p>
        </p:txBody>
      </p:sp>
      <p:sp>
        <p:nvSpPr>
          <p:cNvPr id="24" name="Shape 22"/>
          <p:cNvSpPr/>
          <p:nvPr/>
        </p:nvSpPr>
        <p:spPr>
          <a:xfrm>
            <a:off x="6172200" y="3355848"/>
            <a:ext cx="5330952" cy="566928"/>
          </a:xfrm>
          <a:prstGeom prst="roundRect">
            <a:avLst>
              <a:gd name="adj" fmla="val 24194"/>
            </a:avLst>
          </a:prstGeom>
          <a:solidFill>
            <a:srgbClr val="F8E8BD"/>
          </a:solidFill>
          <a:ln w="9525">
            <a:solidFill>
              <a:srgbClr val="F8E8BD"/>
            </a:solidFill>
            <a:prstDash val="solid"/>
          </a:ln>
        </p:spPr>
      </p:sp>
      <p:sp>
        <p:nvSpPr>
          <p:cNvPr id="25" name="Text 23"/>
          <p:cNvSpPr/>
          <p:nvPr/>
        </p:nvSpPr>
        <p:spPr>
          <a:xfrm>
            <a:off x="6400800" y="3493008"/>
            <a:ext cx="685800" cy="292608"/>
          </a:xfrm>
          <a:prstGeom prst="rect">
            <a:avLst/>
          </a:prstGeom>
          <a:noFill/>
          <a:ln/>
        </p:spPr>
        <p:txBody>
          <a:bodyPr wrap="square" lIns="0" tIns="0" rIns="0" bIns="0" rtlCol="0" anchor="t"/>
          <a:lstStyle/>
          <a:p>
            <a:pPr indent="0" marL="0">
              <a:lnSpc>
                <a:spcPct val="110000"/>
              </a:lnSpc>
              <a:buNone/>
            </a:pPr>
            <a:r>
              <a:rPr lang="de-CH" altLang="en-US" sz="1575" b="1" dirty="0">
                <a:solidFill>
                  <a:srgbClr val="0B648A"/>
                </a:solidFill>
                <a:latin typeface="Calibri" pitchFamily="34" charset="0"/>
                <a:ea typeface="Calibri" pitchFamily="34" charset="-122"/>
                <a:cs typeface="Calibri" pitchFamily="34" charset="-120"/>
              </a:rPr>
              <a:t>14:05</a:t>
            </a:r>
            <a:endParaRPr lang="de-CH" sz="1575" dirty="0"/>
          </a:p>
        </p:txBody>
      </p:sp>
      <p:sp>
        <p:nvSpPr>
          <p:cNvPr id="26" name="Text 24"/>
          <p:cNvSpPr/>
          <p:nvPr/>
        </p:nvSpPr>
        <p:spPr>
          <a:xfrm>
            <a:off x="7178040" y="3493008"/>
            <a:ext cx="4096512" cy="292608"/>
          </a:xfrm>
          <a:prstGeom prst="rect">
            <a:avLst/>
          </a:prstGeom>
          <a:noFill/>
          <a:ln/>
        </p:spPr>
        <p:txBody>
          <a:bodyPr wrap="square" lIns="0" tIns="0" rIns="0" bIns="0" rtlCol="0" anchor="t"/>
          <a:lstStyle/>
          <a:p>
            <a:pPr indent="0" marL="0">
              <a:lnSpc>
                <a:spcPct val="110000"/>
              </a:lnSpc>
              <a:buNone/>
            </a:pPr>
            <a:r>
              <a:rPr lang="de-CH" altLang="en-US" sz="1575" dirty="0">
                <a:solidFill>
                  <a:srgbClr val="0D1830"/>
                </a:solidFill>
                <a:latin typeface="Calibri" pitchFamily="34" charset="0"/>
                <a:ea typeface="Calibri" pitchFamily="34" charset="-122"/>
                <a:cs typeface="Calibri" pitchFamily="34" charset="-120"/>
              </a:rPr>
              <a:t>Pause</a:t>
            </a:r>
            <a:endParaRPr lang="de-CH" sz="1575" dirty="0"/>
          </a:p>
        </p:txBody>
      </p:sp>
      <p:sp>
        <p:nvSpPr>
          <p:cNvPr id="27" name="Text 25"/>
          <p:cNvSpPr/>
          <p:nvPr/>
        </p:nvSpPr>
        <p:spPr>
          <a:xfrm>
            <a:off x="6309360" y="4087368"/>
            <a:ext cx="777240" cy="365760"/>
          </a:xfrm>
          <a:prstGeom prst="rect">
            <a:avLst/>
          </a:prstGeom>
          <a:noFill/>
          <a:ln/>
        </p:spPr>
        <p:txBody>
          <a:bodyPr wrap="square" lIns="91440" tIns="0" rIns="0" bIns="0" rtlCol="0" anchor="t"/>
          <a:lstStyle/>
          <a:p>
            <a:pPr indent="0" marL="0">
              <a:lnSpc>
                <a:spcPct val="110000"/>
              </a:lnSpc>
              <a:buNone/>
            </a:pPr>
            <a:r>
              <a:rPr lang="de-CH" altLang="en-US" sz="1575" b="1" dirty="0">
                <a:solidFill>
                  <a:srgbClr val="0B648A"/>
                </a:solidFill>
                <a:latin typeface="Calibri" pitchFamily="34" charset="0"/>
                <a:ea typeface="Calibri" pitchFamily="34" charset="-122"/>
                <a:cs typeface="Calibri" pitchFamily="34" charset="-120"/>
              </a:rPr>
              <a:t>14:15</a:t>
            </a:r>
            <a:endParaRPr lang="de-CH" sz="1575" dirty="0"/>
          </a:p>
        </p:txBody>
      </p:sp>
      <p:sp>
        <p:nvSpPr>
          <p:cNvPr id="28" name="Text 26"/>
          <p:cNvSpPr/>
          <p:nvPr/>
        </p:nvSpPr>
        <p:spPr>
          <a:xfrm>
            <a:off x="7086600" y="4087368"/>
            <a:ext cx="4251960" cy="429768"/>
          </a:xfrm>
          <a:prstGeom prst="rect">
            <a:avLst/>
          </a:prstGeom>
          <a:noFill/>
          <a:ln/>
        </p:spPr>
        <p:txBody>
          <a:bodyPr wrap="square" lIns="91440" tIns="0" rIns="0" bIns="0" rtlCol="0" anchor="t"/>
          <a:lstStyle/>
          <a:p>
            <a:pPr indent="0" marL="0">
              <a:lnSpc>
                <a:spcPct val="110000"/>
              </a:lnSpc>
              <a:buNone/>
            </a:pPr>
            <a:r>
              <a:rPr lang="de-CH" altLang="en-US" sz="1575" dirty="0">
                <a:solidFill>
                  <a:srgbClr val="0D1830"/>
                </a:solidFill>
                <a:latin typeface="Calibri" pitchFamily="34" charset="0"/>
                <a:ea typeface="Calibri" pitchFamily="34" charset="-122"/>
                <a:cs typeface="Calibri" pitchFamily="34" charset="-120"/>
              </a:rPr>
              <a:t>Datenschutz, Recht, Ethik</a:t>
            </a:r>
            <a:endParaRPr lang="de-CH" sz="1575" dirty="0"/>
          </a:p>
        </p:txBody>
      </p:sp>
      <p:sp>
        <p:nvSpPr>
          <p:cNvPr id="29" name="Text 27"/>
          <p:cNvSpPr/>
          <p:nvPr/>
        </p:nvSpPr>
        <p:spPr>
          <a:xfrm>
            <a:off x="6309360" y="4681728"/>
            <a:ext cx="777240" cy="365760"/>
          </a:xfrm>
          <a:prstGeom prst="rect">
            <a:avLst/>
          </a:prstGeom>
          <a:noFill/>
          <a:ln/>
        </p:spPr>
        <p:txBody>
          <a:bodyPr wrap="square" lIns="91440" tIns="0" rIns="0" bIns="0" rtlCol="0" anchor="t"/>
          <a:lstStyle/>
          <a:p>
            <a:pPr indent="0" marL="0">
              <a:lnSpc>
                <a:spcPct val="110000"/>
              </a:lnSpc>
              <a:buNone/>
            </a:pPr>
            <a:r>
              <a:rPr lang="de-CH" altLang="en-US" sz="1575" b="1" dirty="0">
                <a:solidFill>
                  <a:srgbClr val="0B648A"/>
                </a:solidFill>
                <a:latin typeface="Calibri" pitchFamily="34" charset="0"/>
                <a:ea typeface="Calibri" pitchFamily="34" charset="-122"/>
                <a:cs typeface="Calibri" pitchFamily="34" charset="-120"/>
              </a:rPr>
              <a:t>14:45</a:t>
            </a:r>
            <a:endParaRPr lang="de-CH" sz="1575" dirty="0"/>
          </a:p>
        </p:txBody>
      </p:sp>
      <p:sp>
        <p:nvSpPr>
          <p:cNvPr id="30" name="Text 28"/>
          <p:cNvSpPr/>
          <p:nvPr/>
        </p:nvSpPr>
        <p:spPr>
          <a:xfrm>
            <a:off x="7086600" y="4681728"/>
            <a:ext cx="4251960" cy="429768"/>
          </a:xfrm>
          <a:prstGeom prst="rect">
            <a:avLst/>
          </a:prstGeom>
          <a:noFill/>
          <a:ln/>
        </p:spPr>
        <p:txBody>
          <a:bodyPr wrap="square" lIns="91440" tIns="0" rIns="0" bIns="0" rtlCol="0" anchor="t"/>
          <a:lstStyle/>
          <a:p>
            <a:pPr indent="0" marL="0">
              <a:lnSpc>
                <a:spcPct val="110000"/>
              </a:lnSpc>
              <a:buNone/>
            </a:pPr>
            <a:r>
              <a:rPr lang="de-CH" altLang="en-US" sz="1575" dirty="0">
                <a:solidFill>
                  <a:srgbClr val="0D1830"/>
                </a:solidFill>
                <a:latin typeface="Calibri" pitchFamily="34" charset="0"/>
                <a:ea typeface="Calibri" pitchFamily="34" charset="-122"/>
                <a:cs typeface="Calibri" pitchFamily="34" charset="-120"/>
              </a:rPr>
              <a:t>Ausblick: Agenten live</a:t>
            </a:r>
            <a:endParaRPr lang="de-CH" sz="1575" dirty="0"/>
          </a:p>
        </p:txBody>
      </p:sp>
      <p:sp>
        <p:nvSpPr>
          <p:cNvPr id="31" name="Text 29"/>
          <p:cNvSpPr/>
          <p:nvPr/>
        </p:nvSpPr>
        <p:spPr>
          <a:xfrm>
            <a:off x="6309360" y="5276088"/>
            <a:ext cx="777240" cy="365760"/>
          </a:xfrm>
          <a:prstGeom prst="rect">
            <a:avLst/>
          </a:prstGeom>
          <a:noFill/>
          <a:ln/>
        </p:spPr>
        <p:txBody>
          <a:bodyPr wrap="square" lIns="91440" tIns="0" rIns="0" bIns="0" rtlCol="0" anchor="t"/>
          <a:lstStyle/>
          <a:p>
            <a:pPr indent="0" marL="0">
              <a:lnSpc>
                <a:spcPct val="110000"/>
              </a:lnSpc>
              <a:buNone/>
            </a:pPr>
            <a:r>
              <a:rPr lang="de-CH" altLang="en-US" sz="1575" b="1" dirty="0">
                <a:solidFill>
                  <a:srgbClr val="0B648A"/>
                </a:solidFill>
                <a:latin typeface="Calibri" pitchFamily="34" charset="0"/>
                <a:ea typeface="Calibri" pitchFamily="34" charset="-122"/>
                <a:cs typeface="Calibri" pitchFamily="34" charset="-120"/>
              </a:rPr>
              <a:t>15:05</a:t>
            </a:r>
            <a:endParaRPr lang="de-CH" sz="1575" dirty="0"/>
          </a:p>
        </p:txBody>
      </p:sp>
      <p:sp>
        <p:nvSpPr>
          <p:cNvPr id="32" name="Text 30"/>
          <p:cNvSpPr/>
          <p:nvPr/>
        </p:nvSpPr>
        <p:spPr>
          <a:xfrm>
            <a:off x="7086600" y="5276088"/>
            <a:ext cx="4251960" cy="429768"/>
          </a:xfrm>
          <a:prstGeom prst="rect">
            <a:avLst/>
          </a:prstGeom>
          <a:noFill/>
          <a:ln/>
        </p:spPr>
        <p:txBody>
          <a:bodyPr wrap="square" lIns="91440" tIns="0" rIns="0" bIns="0" rtlCol="0" anchor="t"/>
          <a:lstStyle/>
          <a:p>
            <a:pPr indent="0" marL="0">
              <a:lnSpc>
                <a:spcPct val="110000"/>
              </a:lnSpc>
              <a:buNone/>
            </a:pPr>
            <a:r>
              <a:rPr lang="de-CH" altLang="en-US" sz="1575" dirty="0">
                <a:solidFill>
                  <a:srgbClr val="0D1830"/>
                </a:solidFill>
                <a:latin typeface="Calibri" pitchFamily="34" charset="0"/>
                <a:ea typeface="Calibri" pitchFamily="34" charset="-122"/>
                <a:cs typeface="Calibri" pitchFamily="34" charset="-120"/>
              </a:rPr>
              <a:t>Transfer und Abschluss</a:t>
            </a:r>
            <a:endParaRPr lang="de-CH" sz="1575" dirty="0"/>
          </a:p>
        </p:txBody>
      </p:sp>
      <p:sp>
        <p:nvSpPr>
          <p:cNvPr id="33" name="Text 31"/>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34" name="Text 32"/>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Start</a:t>
            </a:r>
            <a:endParaRPr lang="de-CH" sz="1050" dirty="0"/>
          </a:p>
        </p:txBody>
      </p:sp>
      <p:sp>
        <p:nvSpPr>
          <p:cNvPr id="35" name="Text 33"/>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05</a:t>
            </a:r>
            <a:endParaRPr lang="de-CH"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ZIELE HEUTE</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Nach heute kannst du …</a:t>
            </a:r>
            <a:endParaRPr lang="de-CH" sz="3600" dirty="0"/>
          </a:p>
        </p:txBody>
      </p:sp>
      <p:sp>
        <p:nvSpPr>
          <p:cNvPr id="4" name="Shape 2"/>
          <p:cNvSpPr/>
          <p:nvPr/>
        </p:nvSpPr>
        <p:spPr>
          <a:xfrm>
            <a:off x="685800" y="2240280"/>
            <a:ext cx="457200" cy="457200"/>
          </a:xfrm>
          <a:prstGeom prst="roundRect">
            <a:avLst>
              <a:gd name="adj" fmla="val 50000"/>
            </a:avLst>
          </a:prstGeom>
          <a:solidFill>
            <a:srgbClr val="249ACB"/>
          </a:solidFill>
          <a:ln w="9525">
            <a:solidFill>
              <a:srgbClr val="249ACB"/>
            </a:solidFill>
            <a:prstDash val="solid"/>
          </a:ln>
        </p:spPr>
      </p:sp>
      <p:sp>
        <p:nvSpPr>
          <p:cNvPr id="5" name="Text 3"/>
          <p:cNvSpPr/>
          <p:nvPr/>
        </p:nvSpPr>
        <p:spPr>
          <a:xfrm>
            <a:off x="685800" y="2307031"/>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01</a:t>
            </a:r>
            <a:endParaRPr lang="de-CH" sz="1400" dirty="0"/>
          </a:p>
        </p:txBody>
      </p:sp>
      <p:sp>
        <p:nvSpPr>
          <p:cNvPr id="6" name="Text 4"/>
          <p:cNvSpPr/>
          <p:nvPr/>
        </p:nvSpPr>
        <p:spPr>
          <a:xfrm>
            <a:off x="1390650" y="2249424"/>
            <a:ext cx="3143250" cy="599846"/>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Verstehen</a:t>
            </a:r>
            <a:endParaRPr lang="de-CH" sz="1800" dirty="0"/>
          </a:p>
        </p:txBody>
      </p:sp>
      <p:sp>
        <p:nvSpPr>
          <p:cNvPr id="7" name="Text 5"/>
          <p:cNvSpPr/>
          <p:nvPr/>
        </p:nvSpPr>
        <p:spPr>
          <a:xfrm>
            <a:off x="4810125" y="2267712"/>
            <a:ext cx="6235827" cy="599846"/>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erklären, wie KI-Assistenten arbeiten und wo ihre Grenzen liegen</a:t>
            </a:r>
            <a:endParaRPr lang="de-CH" sz="1575" dirty="0"/>
          </a:p>
        </p:txBody>
      </p:sp>
      <p:sp>
        <p:nvSpPr>
          <p:cNvPr id="8" name="Shape 6"/>
          <p:cNvSpPr/>
          <p:nvPr/>
        </p:nvSpPr>
        <p:spPr>
          <a:xfrm>
            <a:off x="685800" y="2977286"/>
            <a:ext cx="457200" cy="457200"/>
          </a:xfrm>
          <a:prstGeom prst="roundRect">
            <a:avLst>
              <a:gd name="adj" fmla="val 50000"/>
            </a:avLst>
          </a:prstGeom>
          <a:solidFill>
            <a:srgbClr val="249ACB"/>
          </a:solidFill>
          <a:ln w="9525">
            <a:solidFill>
              <a:srgbClr val="249ACB"/>
            </a:solidFill>
            <a:prstDash val="solid"/>
          </a:ln>
        </p:spPr>
      </p:sp>
      <p:sp>
        <p:nvSpPr>
          <p:cNvPr id="9" name="Text 7"/>
          <p:cNvSpPr/>
          <p:nvPr/>
        </p:nvSpPr>
        <p:spPr>
          <a:xfrm>
            <a:off x="685800" y="3044038"/>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02</a:t>
            </a:r>
            <a:endParaRPr lang="de-CH" sz="1400" dirty="0"/>
          </a:p>
        </p:txBody>
      </p:sp>
      <p:sp>
        <p:nvSpPr>
          <p:cNvPr id="10" name="Text 8"/>
          <p:cNvSpPr/>
          <p:nvPr/>
        </p:nvSpPr>
        <p:spPr>
          <a:xfrm>
            <a:off x="1390650" y="2986430"/>
            <a:ext cx="3143250" cy="599846"/>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Prompten</a:t>
            </a:r>
            <a:endParaRPr lang="de-CH" sz="1800" dirty="0"/>
          </a:p>
        </p:txBody>
      </p:sp>
      <p:sp>
        <p:nvSpPr>
          <p:cNvPr id="11" name="Text 9"/>
          <p:cNvSpPr/>
          <p:nvPr/>
        </p:nvSpPr>
        <p:spPr>
          <a:xfrm>
            <a:off x="4810125" y="3004718"/>
            <a:ext cx="6235827" cy="599846"/>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klare, zielgerichtete Aufträge formulieren und verbessern</a:t>
            </a:r>
            <a:endParaRPr lang="de-CH" sz="1575" dirty="0"/>
          </a:p>
        </p:txBody>
      </p:sp>
      <p:sp>
        <p:nvSpPr>
          <p:cNvPr id="12" name="Shape 10"/>
          <p:cNvSpPr/>
          <p:nvPr/>
        </p:nvSpPr>
        <p:spPr>
          <a:xfrm>
            <a:off x="685800" y="3714293"/>
            <a:ext cx="457200" cy="457200"/>
          </a:xfrm>
          <a:prstGeom prst="roundRect">
            <a:avLst>
              <a:gd name="adj" fmla="val 50000"/>
            </a:avLst>
          </a:prstGeom>
          <a:solidFill>
            <a:srgbClr val="249ACB"/>
          </a:solidFill>
          <a:ln w="9525">
            <a:solidFill>
              <a:srgbClr val="249ACB"/>
            </a:solidFill>
            <a:prstDash val="solid"/>
          </a:ln>
        </p:spPr>
      </p:sp>
      <p:sp>
        <p:nvSpPr>
          <p:cNvPr id="13" name="Text 11"/>
          <p:cNvSpPr/>
          <p:nvPr/>
        </p:nvSpPr>
        <p:spPr>
          <a:xfrm>
            <a:off x="685800" y="3781044"/>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03</a:t>
            </a:r>
            <a:endParaRPr lang="de-CH" sz="1400" dirty="0"/>
          </a:p>
        </p:txBody>
      </p:sp>
      <p:sp>
        <p:nvSpPr>
          <p:cNvPr id="14" name="Text 12"/>
          <p:cNvSpPr/>
          <p:nvPr/>
        </p:nvSpPr>
        <p:spPr>
          <a:xfrm>
            <a:off x="1390650" y="3723437"/>
            <a:ext cx="3143250" cy="599846"/>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Anwenden</a:t>
            </a:r>
            <a:endParaRPr lang="de-CH" sz="1800" dirty="0"/>
          </a:p>
        </p:txBody>
      </p:sp>
      <p:sp>
        <p:nvSpPr>
          <p:cNvPr id="15" name="Text 13"/>
          <p:cNvSpPr/>
          <p:nvPr/>
        </p:nvSpPr>
        <p:spPr>
          <a:xfrm>
            <a:off x="4810125" y="3741725"/>
            <a:ext cx="6235827" cy="599846"/>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Texte, E-Mails, Ideen und Zusammenfassungen erstellen</a:t>
            </a:r>
            <a:endParaRPr lang="de-CH" sz="1575" dirty="0"/>
          </a:p>
        </p:txBody>
      </p:sp>
      <p:sp>
        <p:nvSpPr>
          <p:cNvPr id="16" name="Shape 14"/>
          <p:cNvSpPr/>
          <p:nvPr/>
        </p:nvSpPr>
        <p:spPr>
          <a:xfrm>
            <a:off x="685800" y="4451299"/>
            <a:ext cx="457200" cy="457200"/>
          </a:xfrm>
          <a:prstGeom prst="roundRect">
            <a:avLst>
              <a:gd name="adj" fmla="val 50000"/>
            </a:avLst>
          </a:prstGeom>
          <a:solidFill>
            <a:srgbClr val="249ACB"/>
          </a:solidFill>
          <a:ln w="9525">
            <a:solidFill>
              <a:srgbClr val="249ACB"/>
            </a:solidFill>
            <a:prstDash val="solid"/>
          </a:ln>
        </p:spPr>
      </p:sp>
      <p:sp>
        <p:nvSpPr>
          <p:cNvPr id="17" name="Text 15"/>
          <p:cNvSpPr/>
          <p:nvPr/>
        </p:nvSpPr>
        <p:spPr>
          <a:xfrm>
            <a:off x="685800" y="4518050"/>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04</a:t>
            </a:r>
            <a:endParaRPr lang="de-CH" sz="1400" dirty="0"/>
          </a:p>
        </p:txBody>
      </p:sp>
      <p:sp>
        <p:nvSpPr>
          <p:cNvPr id="18" name="Text 16"/>
          <p:cNvSpPr/>
          <p:nvPr/>
        </p:nvSpPr>
        <p:spPr>
          <a:xfrm>
            <a:off x="1390650" y="4460443"/>
            <a:ext cx="3143250" cy="599846"/>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Prüfen</a:t>
            </a:r>
            <a:endParaRPr lang="de-CH" sz="1800" dirty="0"/>
          </a:p>
        </p:txBody>
      </p:sp>
      <p:sp>
        <p:nvSpPr>
          <p:cNvPr id="19" name="Text 17"/>
          <p:cNvSpPr/>
          <p:nvPr/>
        </p:nvSpPr>
        <p:spPr>
          <a:xfrm>
            <a:off x="4810125" y="4478731"/>
            <a:ext cx="6235827" cy="599846"/>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typische Fehler erkennen und Ergebnisse kontrollieren</a:t>
            </a:r>
            <a:endParaRPr lang="de-CH" sz="1575" dirty="0"/>
          </a:p>
        </p:txBody>
      </p:sp>
      <p:sp>
        <p:nvSpPr>
          <p:cNvPr id="20" name="Shape 18"/>
          <p:cNvSpPr/>
          <p:nvPr/>
        </p:nvSpPr>
        <p:spPr>
          <a:xfrm>
            <a:off x="685800" y="5188306"/>
            <a:ext cx="457200" cy="457200"/>
          </a:xfrm>
          <a:prstGeom prst="roundRect">
            <a:avLst>
              <a:gd name="adj" fmla="val 50000"/>
            </a:avLst>
          </a:prstGeom>
          <a:solidFill>
            <a:srgbClr val="E8A317"/>
          </a:solidFill>
          <a:ln w="9525">
            <a:solidFill>
              <a:srgbClr val="E8A317"/>
            </a:solidFill>
            <a:prstDash val="solid"/>
          </a:ln>
        </p:spPr>
      </p:sp>
      <p:sp>
        <p:nvSpPr>
          <p:cNvPr id="21" name="Text 19"/>
          <p:cNvSpPr/>
          <p:nvPr/>
        </p:nvSpPr>
        <p:spPr>
          <a:xfrm>
            <a:off x="685800" y="5255057"/>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0D1830"/>
                </a:solidFill>
                <a:latin typeface="Calibri" pitchFamily="34" charset="0"/>
                <a:ea typeface="Calibri" pitchFamily="34" charset="-122"/>
                <a:cs typeface="Calibri" pitchFamily="34" charset="-120"/>
              </a:rPr>
              <a:t>05</a:t>
            </a:r>
            <a:endParaRPr lang="de-CH" sz="1400" dirty="0"/>
          </a:p>
        </p:txBody>
      </p:sp>
      <p:sp>
        <p:nvSpPr>
          <p:cNvPr id="22" name="Text 20"/>
          <p:cNvSpPr/>
          <p:nvPr/>
        </p:nvSpPr>
        <p:spPr>
          <a:xfrm>
            <a:off x="1390650" y="5197450"/>
            <a:ext cx="3143250" cy="599846"/>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Absichern</a:t>
            </a:r>
            <a:endParaRPr lang="de-CH" sz="1800" dirty="0"/>
          </a:p>
        </p:txBody>
      </p:sp>
      <p:sp>
        <p:nvSpPr>
          <p:cNvPr id="23" name="Text 21"/>
          <p:cNvSpPr/>
          <p:nvPr/>
        </p:nvSpPr>
        <p:spPr>
          <a:xfrm>
            <a:off x="4810125" y="5215738"/>
            <a:ext cx="6235827" cy="599846"/>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Datenschutz, Sicherheit und Ethik berücksichtigen</a:t>
            </a:r>
            <a:endParaRPr lang="de-CH" sz="1575" dirty="0"/>
          </a:p>
        </p:txBody>
      </p:sp>
      <p:sp>
        <p:nvSpPr>
          <p:cNvPr id="24" name="Text 22"/>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25" name="Text 23"/>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Start</a:t>
            </a:r>
            <a:endParaRPr lang="de-CH" sz="1050" dirty="0"/>
          </a:p>
        </p:txBody>
      </p:sp>
      <p:sp>
        <p:nvSpPr>
          <p:cNvPr id="26" name="Text 24"/>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06</a:t>
            </a:r>
            <a:endParaRPr lang="de-CH"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ZWEI DATENREGELN</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Sicher üben heisst: Eingaben vorher einordnen</a:t>
            </a:r>
            <a:endParaRPr lang="de-CH" sz="3600" dirty="0"/>
          </a:p>
        </p:txBody>
      </p:sp>
      <p:sp>
        <p:nvSpPr>
          <p:cNvPr id="4" name="Shape 2"/>
          <p:cNvSpPr/>
          <p:nvPr/>
        </p:nvSpPr>
        <p:spPr>
          <a:xfrm>
            <a:off x="685800" y="2830068"/>
            <a:ext cx="10820095" cy="1234440"/>
          </a:xfrm>
          <a:prstGeom prst="roundRect">
            <a:avLst>
              <a:gd name="adj" fmla="val 11111"/>
            </a:avLst>
          </a:prstGeom>
          <a:solidFill>
            <a:srgbClr val="0D1830"/>
          </a:solidFill>
          <a:ln w="9525">
            <a:solidFill>
              <a:srgbClr val="0D1830"/>
            </a:solidFill>
            <a:prstDash val="solid"/>
          </a:ln>
        </p:spPr>
      </p:sp>
      <p:sp>
        <p:nvSpPr>
          <p:cNvPr id="5" name="Shape 3"/>
          <p:cNvSpPr/>
          <p:nvPr/>
        </p:nvSpPr>
        <p:spPr>
          <a:xfrm>
            <a:off x="914400" y="3218688"/>
            <a:ext cx="457200" cy="457200"/>
          </a:xfrm>
          <a:prstGeom prst="roundRect">
            <a:avLst>
              <a:gd name="adj" fmla="val 50000"/>
            </a:avLst>
          </a:prstGeom>
          <a:solidFill>
            <a:srgbClr val="E8A317"/>
          </a:solidFill>
          <a:ln w="9525">
            <a:solidFill>
              <a:srgbClr val="E8A317"/>
            </a:solidFill>
            <a:prstDash val="solid"/>
          </a:ln>
        </p:spPr>
      </p:sp>
      <p:sp>
        <p:nvSpPr>
          <p:cNvPr id="6" name="Text 4"/>
          <p:cNvSpPr/>
          <p:nvPr/>
        </p:nvSpPr>
        <p:spPr>
          <a:xfrm>
            <a:off x="1005840" y="3285439"/>
            <a:ext cx="365760" cy="304770"/>
          </a:xfrm>
          <a:prstGeom prst="rect">
            <a:avLst/>
          </a:prstGeom>
          <a:noFill/>
          <a:ln/>
        </p:spPr>
        <p:txBody>
          <a:bodyPr wrap="square" lIns="0" tIns="0" rIns="0" bIns="0" rtlCol="0" anchor="t"/>
          <a:lstStyle/>
          <a:p>
            <a:pPr algn="ctr" indent="0" marL="0">
              <a:lnSpc>
                <a:spcPct val="110000"/>
              </a:lnSpc>
              <a:buNone/>
            </a:pPr>
            <a:r>
              <a:rPr lang="de-CH" altLang="en-US" sz="1400" b="1" dirty="0">
                <a:solidFill>
                  <a:srgbClr val="0D1830"/>
                </a:solidFill>
                <a:latin typeface="Calibri" pitchFamily="34" charset="0"/>
                <a:ea typeface="Calibri" pitchFamily="34" charset="-122"/>
                <a:cs typeface="Calibri" pitchFamily="34" charset="-120"/>
              </a:rPr>
              <a:t>01</a:t>
            </a:r>
            <a:endParaRPr lang="de-CH" sz="1400" dirty="0"/>
          </a:p>
        </p:txBody>
      </p:sp>
      <p:sp>
        <p:nvSpPr>
          <p:cNvPr id="7" name="Text 5"/>
          <p:cNvSpPr/>
          <p:nvPr/>
        </p:nvSpPr>
        <p:spPr>
          <a:xfrm>
            <a:off x="1645920" y="3112389"/>
            <a:ext cx="9631375" cy="306324"/>
          </a:xfrm>
          <a:prstGeom prst="rect">
            <a:avLst/>
          </a:prstGeom>
          <a:noFill/>
          <a:ln/>
        </p:spPr>
        <p:txBody>
          <a:bodyPr wrap="square" lIns="0" tIns="0" rIns="0" bIns="0" rtlCol="0" anchor="t"/>
          <a:lstStyle/>
          <a:p>
            <a:pPr indent="0" marL="0">
              <a:lnSpc>
                <a:spcPct val="110000"/>
              </a:lnSpc>
              <a:buNone/>
            </a:pPr>
            <a:r>
              <a:rPr lang="de-CH" altLang="en-US" sz="1800" b="1" dirty="0">
                <a:solidFill>
                  <a:srgbClr val="FFFFFF"/>
                </a:solidFill>
                <a:latin typeface="Calibri" pitchFamily="34" charset="0"/>
                <a:ea typeface="Calibri" pitchFamily="34" charset="-122"/>
                <a:cs typeface="Calibri" pitchFamily="34" charset="-120"/>
              </a:rPr>
              <a:t>Üben nur mit öffentlichen oder erfundenen Inhalten</a:t>
            </a:r>
            <a:endParaRPr lang="de-CH" sz="1800" dirty="0"/>
          </a:p>
        </p:txBody>
      </p:sp>
      <p:sp>
        <p:nvSpPr>
          <p:cNvPr id="8" name="Text 6"/>
          <p:cNvSpPr/>
          <p:nvPr/>
        </p:nvSpPr>
        <p:spPr>
          <a:xfrm>
            <a:off x="1645920" y="3510153"/>
            <a:ext cx="9631375" cy="272034"/>
          </a:xfrm>
          <a:prstGeom prst="rect">
            <a:avLst/>
          </a:prstGeom>
          <a:noFill/>
          <a:ln/>
        </p:spPr>
        <p:txBody>
          <a:bodyPr wrap="square" lIns="0" tIns="0" rIns="0" bIns="0" rtlCol="0" anchor="t"/>
          <a:lstStyle/>
          <a:p>
            <a:pPr indent="0" marL="0">
              <a:lnSpc>
                <a:spcPct val="110000"/>
              </a:lnSpc>
              <a:buNone/>
            </a:pPr>
            <a:r>
              <a:rPr lang="de-CH" altLang="en-US" sz="1575" dirty="0">
                <a:solidFill>
                  <a:srgbClr val="E5EAF2"/>
                </a:solidFill>
                <a:latin typeface="Calibri" pitchFamily="34" charset="0"/>
                <a:ea typeface="Calibri" pitchFamily="34" charset="-122"/>
                <a:cs typeface="Calibri" pitchFamily="34" charset="-120"/>
              </a:rPr>
              <a:t>Keine Kunden-, Personal-, Gesundheits-, Vertrags- oder Login-Daten eingeben.</a:t>
            </a:r>
            <a:endParaRPr lang="de-CH" sz="1575" dirty="0"/>
          </a:p>
        </p:txBody>
      </p:sp>
      <p:sp>
        <p:nvSpPr>
          <p:cNvPr id="9" name="Shape 7"/>
          <p:cNvSpPr/>
          <p:nvPr/>
        </p:nvSpPr>
        <p:spPr>
          <a:xfrm>
            <a:off x="685800" y="4256532"/>
            <a:ext cx="10820095" cy="1234440"/>
          </a:xfrm>
          <a:prstGeom prst="roundRect">
            <a:avLst>
              <a:gd name="adj" fmla="val 11111"/>
            </a:avLst>
          </a:prstGeom>
          <a:solidFill>
            <a:srgbClr val="F8E8BD"/>
          </a:solidFill>
          <a:ln w="9525">
            <a:solidFill>
              <a:srgbClr val="F8E8BD"/>
            </a:solidFill>
            <a:prstDash val="solid"/>
          </a:ln>
        </p:spPr>
      </p:sp>
      <p:sp>
        <p:nvSpPr>
          <p:cNvPr id="10" name="Shape 8"/>
          <p:cNvSpPr/>
          <p:nvPr/>
        </p:nvSpPr>
        <p:spPr>
          <a:xfrm>
            <a:off x="914400" y="4645152"/>
            <a:ext cx="457200" cy="457200"/>
          </a:xfrm>
          <a:prstGeom prst="roundRect">
            <a:avLst>
              <a:gd name="adj" fmla="val 50000"/>
            </a:avLst>
          </a:prstGeom>
          <a:solidFill>
            <a:srgbClr val="0D1830"/>
          </a:solidFill>
          <a:ln w="9525">
            <a:solidFill>
              <a:srgbClr val="0D1830"/>
            </a:solidFill>
            <a:prstDash val="solid"/>
          </a:ln>
        </p:spPr>
      </p:sp>
      <p:sp>
        <p:nvSpPr>
          <p:cNvPr id="11" name="Text 9"/>
          <p:cNvSpPr/>
          <p:nvPr/>
        </p:nvSpPr>
        <p:spPr>
          <a:xfrm>
            <a:off x="1005840" y="4711903"/>
            <a:ext cx="365760" cy="304770"/>
          </a:xfrm>
          <a:prstGeom prst="rect">
            <a:avLst/>
          </a:prstGeom>
          <a:noFill/>
          <a:ln/>
        </p:spPr>
        <p:txBody>
          <a:bodyPr wrap="square" lIns="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02</a:t>
            </a:r>
            <a:endParaRPr lang="de-CH" sz="1400" dirty="0"/>
          </a:p>
        </p:txBody>
      </p:sp>
      <p:sp>
        <p:nvSpPr>
          <p:cNvPr id="12" name="Text 10"/>
          <p:cNvSpPr/>
          <p:nvPr/>
        </p:nvSpPr>
        <p:spPr>
          <a:xfrm>
            <a:off x="1645920" y="4538853"/>
            <a:ext cx="9631375" cy="306324"/>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Am Arbeitsplatz gelten die Vorgaben deines Arbeitgebers</a:t>
            </a:r>
            <a:endParaRPr lang="de-CH" sz="1800" dirty="0"/>
          </a:p>
        </p:txBody>
      </p:sp>
      <p:sp>
        <p:nvSpPr>
          <p:cNvPr id="13" name="Text 11"/>
          <p:cNvSpPr/>
          <p:nvPr/>
        </p:nvSpPr>
        <p:spPr>
          <a:xfrm>
            <a:off x="1645920" y="4936617"/>
            <a:ext cx="9631375" cy="272034"/>
          </a:xfrm>
          <a:prstGeom prst="rect">
            <a:avLst/>
          </a:prstGeom>
          <a:noFill/>
          <a:ln/>
        </p:spPr>
        <p:txBody>
          <a:bodyPr wrap="square" lIns="0" tIns="0" rIns="0" bIns="0" rtlCol="0" anchor="t"/>
          <a:lstStyle/>
          <a:p>
            <a:pPr indent="0" marL="0">
              <a:lnSpc>
                <a:spcPct val="110000"/>
              </a:lnSpc>
              <a:buNone/>
            </a:pPr>
            <a:r>
              <a:rPr lang="de-CH" altLang="en-US" sz="1575" dirty="0">
                <a:solidFill>
                  <a:srgbClr val="0D1830"/>
                </a:solidFill>
                <a:latin typeface="Calibri" pitchFamily="34" charset="0"/>
                <a:ea typeface="Calibri" pitchFamily="34" charset="-122"/>
                <a:cs typeface="Calibri" pitchFamily="34" charset="-120"/>
              </a:rPr>
              <a:t>Freigegebene Werkzeuge und interne Regeln gehen vor. Die Verantwortung bleibt bei dir.</a:t>
            </a:r>
            <a:endParaRPr lang="de-CH" sz="1575" dirty="0"/>
          </a:p>
        </p:txBody>
      </p:sp>
      <p:sp>
        <p:nvSpPr>
          <p:cNvPr id="14" name="Text 12"/>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5" name="Text 13"/>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Start</a:t>
            </a:r>
            <a:endParaRPr lang="de-CH" sz="1050" dirty="0"/>
          </a:p>
        </p:txBody>
      </p:sp>
      <p:sp>
        <p:nvSpPr>
          <p:cNvPr id="16" name="Text 14"/>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07</a:t>
            </a:r>
            <a:endParaRPr lang="de-CH"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4EC"/>
        </a:solidFill>
      </p:bgPr>
    </p:bg>
    <p:spTree>
      <p:nvGrpSpPr>
        <p:cNvPr id="1" name=""/>
        <p:cNvGrpSpPr/>
        <p:nvPr/>
      </p:nvGrpSpPr>
      <p:grpSpPr>
        <a:xfrm>
          <a:off x="0" y="0"/>
          <a:ext cx="0" cy="0"/>
          <a:chOff x="0" y="0"/>
          <a:chExt cx="0" cy="0"/>
        </a:xfrm>
      </p:grpSpPr>
      <p:pic>
        <p:nvPicPr>
          <p:cNvPr id="2" name="Image 0" descr="funktionsweise.jpg">    </p:cNvPr>
          <p:cNvPicPr>
            <a:picLocks noChangeAspect="1"/>
          </p:cNvPicPr>
          <p:nvPr/>
        </p:nvPicPr>
        <p:blipFill>
          <a:blip r:embed="rId1"/>
          <a:srcRect l="21391" r="12461" t="0" b="0"/>
          <a:stretch/>
        </p:blipFill>
        <p:spPr>
          <a:xfrm>
            <a:off x="4063898" y="0"/>
            <a:ext cx="8127797" cy="6858000"/>
          </a:xfrm>
          <a:prstGeom prst="rect">
            <a:avLst/>
          </a:prstGeom>
        </p:spPr>
      </p:pic>
      <p:sp>
        <p:nvSpPr>
          <p:cNvPr id="3" name="Text 0"/>
          <p:cNvSpPr/>
          <p:nvPr/>
        </p:nvSpPr>
        <p:spPr>
          <a:xfrm>
            <a:off x="685800" y="590550"/>
            <a:ext cx="2816352" cy="45720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GRUNDPRINZIP</a:t>
            </a:r>
            <a:endParaRPr lang="de-CH" sz="1050" dirty="0"/>
          </a:p>
        </p:txBody>
      </p:sp>
      <p:sp>
        <p:nvSpPr>
          <p:cNvPr id="4" name="Text 1"/>
          <p:cNvSpPr/>
          <p:nvPr/>
        </p:nvSpPr>
        <p:spPr>
          <a:xfrm>
            <a:off x="685800" y="1257300"/>
            <a:ext cx="2852928" cy="1403604"/>
          </a:xfrm>
          <a:prstGeom prst="rect">
            <a:avLst/>
          </a:prstGeom>
          <a:noFill/>
          <a:ln/>
        </p:spPr>
        <p:txBody>
          <a:bodyPr wrap="square" lIns="91440" tIns="0" rIns="0" bIns="0" rtlCol="0" anchor="t"/>
          <a:lstStyle/>
          <a:p>
            <a:pPr indent="0" marL="0">
              <a:lnSpc>
                <a:spcPct val="110000"/>
              </a:lnSpc>
              <a:buNone/>
            </a:pPr>
            <a:r>
              <a:rPr lang="de-CH" altLang="en-US" sz="3000" b="1" dirty="0">
                <a:solidFill>
                  <a:srgbClr val="0D1830"/>
                </a:solidFill>
                <a:latin typeface="Calibri Light" pitchFamily="34" charset="0"/>
                <a:ea typeface="Calibri Light" pitchFamily="34" charset="-122"/>
                <a:cs typeface="Calibri Light" pitchFamily="34" charset="-120"/>
              </a:rPr>
              <a:t>Ein Sprachmodell sagt das nächste Wort voraus</a:t>
            </a:r>
            <a:endParaRPr lang="de-CH" sz="3000" dirty="0"/>
          </a:p>
        </p:txBody>
      </p:sp>
      <p:sp>
        <p:nvSpPr>
          <p:cNvPr id="5" name="Text 2"/>
          <p:cNvSpPr/>
          <p:nvPr/>
        </p:nvSpPr>
        <p:spPr>
          <a:xfrm>
            <a:off x="685800" y="2843784"/>
            <a:ext cx="2852928" cy="1188720"/>
          </a:xfrm>
          <a:prstGeom prst="rect">
            <a:avLst/>
          </a:prstGeom>
          <a:noFill/>
          <a:ln/>
        </p:spPr>
        <p:txBody>
          <a:bodyPr wrap="square" lIns="91440" tIns="0" rIns="0" bIns="0" rtlCol="0" anchor="t"/>
          <a:lstStyle/>
          <a:p>
            <a:pPr indent="0" marL="0">
              <a:lnSpc>
                <a:spcPct val="110000"/>
              </a:lnSpc>
              <a:buNone/>
            </a:pPr>
            <a:r>
              <a:rPr lang="de-CH" altLang="en-US" sz="1800" dirty="0">
                <a:solidFill>
                  <a:srgbClr val="566173"/>
                </a:solidFill>
                <a:latin typeface="Calibri" pitchFamily="34" charset="0"/>
                <a:ea typeface="Calibri" pitchFamily="34" charset="-122"/>
                <a:cs typeface="Calibri" pitchFamily="34" charset="-120"/>
              </a:rPr>
              <a:t>Sehr gut, sehr schnell, aber ohne eigenes Wissen darüber, ob es stimmt.</a:t>
            </a:r>
            <a:endParaRPr lang="de-CH" sz="1800" dirty="0"/>
          </a:p>
        </p:txBody>
      </p:sp>
      <p:sp>
        <p:nvSpPr>
          <p:cNvPr id="6" name="Shape 3"/>
          <p:cNvSpPr/>
          <p:nvPr/>
        </p:nvSpPr>
        <p:spPr>
          <a:xfrm>
            <a:off x="0" y="6291072"/>
            <a:ext cx="12191695" cy="566928"/>
          </a:xfrm>
          <a:prstGeom prst="rect">
            <a:avLst>
              <a:gd name="adj" fmla="val 24194"/>
            </a:avLst>
          </a:prstGeom>
          <a:solidFill>
            <a:srgbClr val="F7F4EC"/>
          </a:solidFill>
          <a:ln w="9525">
            <a:solidFill>
              <a:srgbClr val="F7F4EC"/>
            </a:solidFill>
            <a:prstDash val="solid"/>
          </a:ln>
        </p:spPr>
      </p:sp>
      <p:sp>
        <p:nvSpPr>
          <p:cNvPr id="7" name="Text 4"/>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8" name="Text 5"/>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Grundlagen</a:t>
            </a:r>
            <a:endParaRPr lang="de-CH" sz="1050" dirty="0"/>
          </a:p>
        </p:txBody>
      </p:sp>
      <p:sp>
        <p:nvSpPr>
          <p:cNvPr id="9" name="Text 6"/>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08</a:t>
            </a:r>
            <a:endParaRPr lang="de-CH"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a">
    <p:bg>
      <p:bgPr>
        <a:solidFill>
          <a:srgbClr val="F1FAFD"/>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TOKENS</a:t>
            </a:r>
            <a:endParaRPr lang="de-CH" sz="1050" dirty="0"/>
          </a:p>
        </p:txBody>
      </p:sp>
      <p:sp>
        <p:nvSpPr>
          <p:cNvPr id="3" name="Text 1"/>
          <p:cNvSpPr/>
          <p:nvPr/>
        </p:nvSpPr>
        <p:spPr>
          <a:xfrm>
            <a:off x="685800" y="952500"/>
            <a:ext cx="10149840" cy="1129284"/>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KI liest in Wortstücken, nicht Buchstabe für Buchstabe</a:t>
            </a:r>
            <a:endParaRPr lang="de-CH" sz="3600" dirty="0"/>
          </a:p>
        </p:txBody>
      </p:sp>
      <p:sp>
        <p:nvSpPr>
          <p:cNvPr id="4" name="Shape 2"/>
          <p:cNvSpPr/>
          <p:nvPr/>
        </p:nvSpPr>
        <p:spPr>
          <a:xfrm>
            <a:off x="914400" y="2619375"/>
            <a:ext cx="457200" cy="457200"/>
          </a:xfrm>
          <a:prstGeom prst="roundRect">
            <a:avLst>
              <a:gd name="adj" fmla="val 50000"/>
            </a:avLst>
          </a:prstGeom>
          <a:solidFill>
            <a:srgbClr val="249ACB"/>
          </a:solidFill>
          <a:ln w="9525">
            <a:solidFill>
              <a:srgbClr val="249ACB"/>
            </a:solidFill>
            <a:prstDash val="solid"/>
          </a:ln>
        </p:spPr>
      </p:sp>
      <p:sp>
        <p:nvSpPr>
          <p:cNvPr id="5" name="Text 3"/>
          <p:cNvSpPr/>
          <p:nvPr/>
        </p:nvSpPr>
        <p:spPr>
          <a:xfrm>
            <a:off x="914400" y="2686126"/>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01</a:t>
            </a:r>
            <a:endParaRPr lang="de-CH" sz="1400" dirty="0"/>
          </a:p>
        </p:txBody>
      </p:sp>
      <p:sp>
        <p:nvSpPr>
          <p:cNvPr id="6" name="Text 4"/>
          <p:cNvSpPr/>
          <p:nvPr/>
        </p:nvSpPr>
        <p:spPr>
          <a:xfrm>
            <a:off x="822960" y="3295650"/>
            <a:ext cx="3006090" cy="419100"/>
          </a:xfrm>
          <a:prstGeom prst="rect">
            <a:avLst/>
          </a:prstGeom>
          <a:noFill/>
          <a:ln/>
        </p:spPr>
        <p:txBody>
          <a:bodyPr wrap="square" lIns="91440" tIns="0" rIns="0" bIns="0" rtlCol="0" anchor="t"/>
          <a:lstStyle/>
          <a:p>
            <a:pPr indent="0" marL="0">
              <a:lnSpc>
                <a:spcPct val="110000"/>
              </a:lnSpc>
              <a:buNone/>
            </a:pPr>
            <a:r>
              <a:rPr lang="de-CH" altLang="en-US" sz="2100" b="1" dirty="0">
                <a:solidFill>
                  <a:srgbClr val="0D1830"/>
                </a:solidFill>
                <a:latin typeface="Calibri" pitchFamily="34" charset="0"/>
                <a:ea typeface="Calibri" pitchFamily="34" charset="-122"/>
                <a:cs typeface="Calibri" pitchFamily="34" charset="-120"/>
              </a:rPr>
              <a:t>Token = Wortstück</a:t>
            </a:r>
            <a:endParaRPr lang="de-CH" sz="2100" dirty="0"/>
          </a:p>
        </p:txBody>
      </p:sp>
      <p:sp>
        <p:nvSpPr>
          <p:cNvPr id="7" name="Text 5"/>
          <p:cNvSpPr/>
          <p:nvPr/>
        </p:nvSpPr>
        <p:spPr>
          <a:xfrm>
            <a:off x="822960" y="3867150"/>
            <a:ext cx="3006090" cy="1097280"/>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Text wird in Stücke zerlegt: kurze Wörter, Silben, Satzzeichen. Im Deutschen etwa 3 bis 4 Zeichen pro Token.</a:t>
            </a:r>
            <a:endParaRPr lang="de-CH" sz="1575" dirty="0"/>
          </a:p>
        </p:txBody>
      </p:sp>
      <p:sp>
        <p:nvSpPr>
          <p:cNvPr id="8" name="Shape 6"/>
          <p:cNvSpPr/>
          <p:nvPr/>
        </p:nvSpPr>
        <p:spPr>
          <a:xfrm>
            <a:off x="4591050" y="2619375"/>
            <a:ext cx="457200" cy="457200"/>
          </a:xfrm>
          <a:prstGeom prst="roundRect">
            <a:avLst>
              <a:gd name="adj" fmla="val 50000"/>
            </a:avLst>
          </a:prstGeom>
          <a:solidFill>
            <a:srgbClr val="0D1830"/>
          </a:solidFill>
          <a:ln w="9525">
            <a:solidFill>
              <a:srgbClr val="0D1830"/>
            </a:solidFill>
            <a:prstDash val="solid"/>
          </a:ln>
        </p:spPr>
      </p:sp>
      <p:sp>
        <p:nvSpPr>
          <p:cNvPr id="9" name="Text 7"/>
          <p:cNvSpPr/>
          <p:nvPr/>
        </p:nvSpPr>
        <p:spPr>
          <a:xfrm>
            <a:off x="4591050" y="2686126"/>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02</a:t>
            </a:r>
            <a:endParaRPr lang="de-CH" sz="1400" dirty="0"/>
          </a:p>
        </p:txBody>
      </p:sp>
      <p:sp>
        <p:nvSpPr>
          <p:cNvPr id="10" name="Text 8"/>
          <p:cNvSpPr/>
          <p:nvPr/>
        </p:nvSpPr>
        <p:spPr>
          <a:xfrm>
            <a:off x="4499610" y="3295650"/>
            <a:ext cx="3006090" cy="419100"/>
          </a:xfrm>
          <a:prstGeom prst="rect">
            <a:avLst/>
          </a:prstGeom>
          <a:noFill/>
          <a:ln/>
        </p:spPr>
        <p:txBody>
          <a:bodyPr wrap="square" lIns="91440" tIns="0" rIns="0" bIns="0" rtlCol="0" anchor="t"/>
          <a:lstStyle/>
          <a:p>
            <a:pPr indent="0" marL="0">
              <a:lnSpc>
                <a:spcPct val="110000"/>
              </a:lnSpc>
              <a:buNone/>
            </a:pPr>
            <a:r>
              <a:rPr lang="de-CH" altLang="en-US" sz="2100" b="1" dirty="0">
                <a:solidFill>
                  <a:srgbClr val="0D1830"/>
                </a:solidFill>
                <a:latin typeface="Calibri" pitchFamily="34" charset="0"/>
                <a:ea typeface="Calibri" pitchFamily="34" charset="-122"/>
                <a:cs typeface="Calibri" pitchFamily="34" charset="-120"/>
              </a:rPr>
              <a:t>Beispiel</a:t>
            </a:r>
            <a:endParaRPr lang="de-CH" sz="2100" dirty="0"/>
          </a:p>
        </p:txBody>
      </p:sp>
      <p:sp>
        <p:nvSpPr>
          <p:cNvPr id="11" name="Text 9"/>
          <p:cNvSpPr/>
          <p:nvPr/>
        </p:nvSpPr>
        <p:spPr>
          <a:xfrm>
            <a:off x="4499610" y="3867150"/>
            <a:ext cx="3006090" cy="1097280"/>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«Erdbeerrahm» wird zum Beispiel zu «Erd» · «beer» · «rahm». Wie genau, hängt vom Modell ab.</a:t>
            </a:r>
            <a:endParaRPr lang="de-CH" sz="1575" dirty="0"/>
          </a:p>
        </p:txBody>
      </p:sp>
      <p:sp>
        <p:nvSpPr>
          <p:cNvPr id="12" name="Shape 10"/>
          <p:cNvSpPr/>
          <p:nvPr/>
        </p:nvSpPr>
        <p:spPr>
          <a:xfrm>
            <a:off x="8267700" y="2619375"/>
            <a:ext cx="457200" cy="457200"/>
          </a:xfrm>
          <a:prstGeom prst="roundRect">
            <a:avLst>
              <a:gd name="adj" fmla="val 50000"/>
            </a:avLst>
          </a:prstGeom>
          <a:solidFill>
            <a:srgbClr val="249ACB"/>
          </a:solidFill>
          <a:ln w="9525">
            <a:solidFill>
              <a:srgbClr val="249ACB"/>
            </a:solidFill>
            <a:prstDash val="solid"/>
          </a:ln>
        </p:spPr>
      </p:sp>
      <p:sp>
        <p:nvSpPr>
          <p:cNvPr id="13" name="Text 11"/>
          <p:cNvSpPr/>
          <p:nvPr/>
        </p:nvSpPr>
        <p:spPr>
          <a:xfrm>
            <a:off x="8267700" y="2686126"/>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03</a:t>
            </a:r>
            <a:endParaRPr lang="de-CH" sz="1400" dirty="0"/>
          </a:p>
        </p:txBody>
      </p:sp>
      <p:sp>
        <p:nvSpPr>
          <p:cNvPr id="14" name="Text 12"/>
          <p:cNvSpPr/>
          <p:nvPr/>
        </p:nvSpPr>
        <p:spPr>
          <a:xfrm>
            <a:off x="8176260" y="3295650"/>
            <a:ext cx="3006090" cy="419100"/>
          </a:xfrm>
          <a:prstGeom prst="rect">
            <a:avLst/>
          </a:prstGeom>
          <a:noFill/>
          <a:ln/>
        </p:spPr>
        <p:txBody>
          <a:bodyPr wrap="square" lIns="91440" tIns="0" rIns="0" bIns="0" rtlCol="0" anchor="t"/>
          <a:lstStyle/>
          <a:p>
            <a:pPr indent="0" marL="0">
              <a:lnSpc>
                <a:spcPct val="110000"/>
              </a:lnSpc>
              <a:buNone/>
            </a:pPr>
            <a:r>
              <a:rPr lang="de-CH" altLang="en-US" sz="2100" b="1" dirty="0">
                <a:solidFill>
                  <a:srgbClr val="0D1830"/>
                </a:solidFill>
                <a:latin typeface="Calibri" pitchFamily="34" charset="0"/>
                <a:ea typeface="Calibri" pitchFamily="34" charset="-122"/>
                <a:cs typeface="Calibri" pitchFamily="34" charset="-120"/>
              </a:rPr>
              <a:t>Das nächste Token</a:t>
            </a:r>
            <a:endParaRPr lang="de-CH" sz="2100" dirty="0"/>
          </a:p>
        </p:txBody>
      </p:sp>
      <p:sp>
        <p:nvSpPr>
          <p:cNvPr id="15" name="Text 13"/>
          <p:cNvSpPr/>
          <p:nvPr/>
        </p:nvSpPr>
        <p:spPr>
          <a:xfrm>
            <a:off x="8176260" y="3867150"/>
            <a:ext cx="3006090" cy="1097280"/>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Das Modell rechnet mit diesen Stücken und sagt Token für Token voraus, was als Nächstes kommt.</a:t>
            </a:r>
            <a:endParaRPr lang="de-CH" sz="1575" dirty="0"/>
          </a:p>
        </p:txBody>
      </p:sp>
      <p:sp>
        <p:nvSpPr>
          <p:cNvPr id="16" name="Shape 14"/>
          <p:cNvSpPr/>
          <p:nvPr/>
        </p:nvSpPr>
        <p:spPr>
          <a:xfrm>
            <a:off x="685800" y="5321808"/>
            <a:ext cx="10820095" cy="763524"/>
          </a:xfrm>
          <a:prstGeom prst="roundRect">
            <a:avLst>
              <a:gd name="adj" fmla="val 17964"/>
            </a:avLst>
          </a:prstGeom>
          <a:solidFill>
            <a:srgbClr val="DDF4FC"/>
          </a:solidFill>
          <a:ln w="9525">
            <a:solidFill>
              <a:srgbClr val="DDF4FC"/>
            </a:solidFill>
            <a:prstDash val="solid"/>
          </a:ln>
        </p:spPr>
      </p:sp>
      <p:sp>
        <p:nvSpPr>
          <p:cNvPr id="17" name="Text 15"/>
          <p:cNvSpPr/>
          <p:nvPr/>
        </p:nvSpPr>
        <p:spPr>
          <a:xfrm>
            <a:off x="914400" y="5458968"/>
            <a:ext cx="10362895" cy="489204"/>
          </a:xfrm>
          <a:prstGeom prst="rect">
            <a:avLst/>
          </a:prstGeom>
          <a:noFill/>
          <a:ln/>
        </p:spPr>
        <p:txBody>
          <a:bodyPr wrap="square" lIns="0" tIns="0" rIns="0" bIns="0" rtlCol="0" anchor="t"/>
          <a:lstStyle/>
          <a:p>
            <a:pPr algn="l" indent="0" marL="0">
              <a:lnSpc>
                <a:spcPct val="110000"/>
              </a:lnSpc>
              <a:buNone/>
            </a:pPr>
            <a:r>
              <a:rPr lang="de-CH" altLang="en-US" sz="1500" b="1" dirty="0">
                <a:solidFill>
                  <a:srgbClr val="0D1830"/>
                </a:solidFill>
                <a:latin typeface="Calibri" pitchFamily="34" charset="0"/>
                <a:ea typeface="Calibri" pitchFamily="34" charset="-122"/>
                <a:cs typeface="Calibri" pitchFamily="34" charset="-120"/>
              </a:rPr>
              <a:t>Darum fällt Buchstabenzählen schwer, und Limits werden in Tokens gemessen: grob 1000 Tokens ≈ 600 bis 700 deutsche Wörter.</a:t>
            </a:r>
            <a:endParaRPr lang="de-CH" sz="1500" dirty="0"/>
          </a:p>
        </p:txBody>
      </p:sp>
      <p:sp>
        <p:nvSpPr>
          <p:cNvPr id="18" name="Text 16"/>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9" name="Text 17"/>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Grundlagen</a:t>
            </a:r>
            <a:endParaRPr lang="de-CH" sz="1050" dirty="0"/>
          </a:p>
        </p:txBody>
      </p:sp>
      <p:sp>
        <p:nvSpPr>
          <p:cNvPr id="20" name="Text 18"/>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09</a:t>
            </a:r>
            <a:endParaRPr lang="de-CH"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b">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LESEPROBE 1</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Kannst du das lesen?</a:t>
            </a:r>
            <a:endParaRPr lang="de-CH" sz="3600" dirty="0"/>
          </a:p>
        </p:txBody>
      </p:sp>
      <p:sp>
        <p:nvSpPr>
          <p:cNvPr id="4" name="Shape 2"/>
          <p:cNvSpPr/>
          <p:nvPr/>
        </p:nvSpPr>
        <p:spPr>
          <a:xfrm>
            <a:off x="685800" y="2286000"/>
            <a:ext cx="10820095" cy="3749040"/>
          </a:xfrm>
          <a:prstGeom prst="roundRect">
            <a:avLst>
              <a:gd name="adj" fmla="val 3659"/>
            </a:avLst>
          </a:prstGeom>
          <a:solidFill>
            <a:srgbClr val="FFFFFF"/>
          </a:solidFill>
          <a:ln w="12700">
            <a:solidFill>
              <a:srgbClr val="CCD5DB"/>
            </a:solidFill>
            <a:prstDash val="solid"/>
          </a:ln>
        </p:spPr>
      </p:sp>
      <p:sp>
        <p:nvSpPr>
          <p:cNvPr id="5" name="Text 3"/>
          <p:cNvSpPr/>
          <p:nvPr/>
        </p:nvSpPr>
        <p:spPr>
          <a:xfrm>
            <a:off x="1005840" y="2606040"/>
            <a:ext cx="10180015" cy="3108960"/>
          </a:xfrm>
          <a:prstGeom prst="rect">
            <a:avLst/>
          </a:prstGeom>
          <a:noFill/>
          <a:ln/>
        </p:spPr>
        <p:txBody>
          <a:bodyPr wrap="square" lIns="0" tIns="0" rIns="0" bIns="0" rtlCol="0" anchor="ctr"/>
          <a:lstStyle/>
          <a:p>
            <a:pPr algn="l" indent="0" marL="0">
              <a:lnSpc>
                <a:spcPct val="130000"/>
              </a:lnSpc>
              <a:buNone/>
            </a:pPr>
            <a:r>
              <a:rPr lang="de-CH" altLang="en-US" sz="2800" dirty="0">
                <a:solidFill>
                  <a:srgbClr val="0D1830"/>
                </a:solidFill>
                <a:latin typeface="Calibri" pitchFamily="34" charset="0"/>
                <a:ea typeface="Calibri" pitchFamily="34" charset="-122"/>
                <a:cs typeface="Calibri" pitchFamily="34" charset="-120"/>
              </a:rPr>
              <a:t>Gmäess eneir Sutide eneir Uvinsterät ist es nchit witihcg, in wlecehr Rneflogheie die Bstachuebn in eneim Wort snid. Das ezniige was wcthiig ist, dass der estre und der leztte Bstabchue an der ritihcegn Pstoiin ist. Der Rset knan ein ttoaelr Bsinöldn sein, tedztorm knan man ihn onhe Pemoblre lseen.</a:t>
            </a:r>
            <a:endParaRPr lang="de-CH" sz="2800" dirty="0"/>
          </a:p>
        </p:txBody>
      </p:sp>
      <p:sp>
        <p:nvSpPr>
          <p:cNvPr id="6" name="Text 4"/>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7" name="Text 5"/>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Grundlagen</a:t>
            </a:r>
            <a:endParaRPr lang="de-CH" sz="1050" dirty="0"/>
          </a:p>
        </p:txBody>
      </p:sp>
      <p:sp>
        <p:nvSpPr>
          <p:cNvPr id="8" name="Text 6"/>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10</a:t>
            </a:r>
            <a:endParaRPr lang="de-CH"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8c">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LESEPROBE 2</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Und das?</a:t>
            </a:r>
            <a:endParaRPr lang="de-CH" sz="3600" dirty="0"/>
          </a:p>
        </p:txBody>
      </p:sp>
      <p:sp>
        <p:nvSpPr>
          <p:cNvPr id="4" name="Shape 2"/>
          <p:cNvSpPr/>
          <p:nvPr/>
        </p:nvSpPr>
        <p:spPr>
          <a:xfrm>
            <a:off x="685800" y="2286000"/>
            <a:ext cx="10820095" cy="3977640"/>
          </a:xfrm>
          <a:prstGeom prst="roundRect">
            <a:avLst>
              <a:gd name="adj" fmla="val 3448"/>
            </a:avLst>
          </a:prstGeom>
          <a:solidFill>
            <a:srgbClr val="FFFFFF"/>
          </a:solidFill>
          <a:ln w="12700">
            <a:solidFill>
              <a:srgbClr val="CCD5DB"/>
            </a:solidFill>
            <a:prstDash val="solid"/>
          </a:ln>
        </p:spPr>
      </p:sp>
      <p:sp>
        <p:nvSpPr>
          <p:cNvPr id="5" name="Text 3"/>
          <p:cNvSpPr/>
          <p:nvPr/>
        </p:nvSpPr>
        <p:spPr>
          <a:xfrm>
            <a:off x="1005840" y="2606040"/>
            <a:ext cx="10180015" cy="3337560"/>
          </a:xfrm>
          <a:prstGeom prst="rect">
            <a:avLst/>
          </a:prstGeom>
          <a:noFill/>
          <a:ln/>
        </p:spPr>
        <p:txBody>
          <a:bodyPr wrap="square" lIns="0" tIns="0" rIns="0" bIns="0" rtlCol="0" anchor="ctr"/>
          <a:lstStyle/>
          <a:p>
            <a:pPr algn="l" indent="0" marL="0">
              <a:lnSpc>
                <a:spcPct val="130000"/>
              </a:lnSpc>
              <a:buNone/>
            </a:pPr>
            <a:r>
              <a:rPr lang="de-CH" altLang="en-US" sz="2400" b="1" dirty="0">
                <a:solidFill>
                  <a:srgbClr val="0D1830"/>
                </a:solidFill>
                <a:latin typeface="Courier New" pitchFamily="34" charset="0"/>
                <a:ea typeface="Courier New" pitchFamily="34" charset="-122"/>
                <a:cs typeface="Courier New" pitchFamily="34" charset="-120"/>
              </a:rPr>
              <a:t>D1353 M1TT31LUNG Z31GT D1R, ZU W3LCH3N GRO554RT1G3N L315TUNG3N UN53R G3H1RN F43H1G 15T! 4M 4NF4NG W4R 35 51CH3R NOCH 5CHW3R, D45 ZU L353N, 483R M1TTL3W31L3 K4NN5T DU D45 W4HR5CH31NL1CH 5CHON G4NZ GUT L353N, OHN3 D455 35 D1CH W1RKL1CH 4N5TR3NGT. D45 L315T3T D31N G3H1RN M1T 531N3R 3NORM3N L3RNF43HIGK31T. 8331NDRUCK3ND, OD3R?</a:t>
            </a:r>
            <a:endParaRPr lang="de-CH" sz="2400" dirty="0"/>
          </a:p>
        </p:txBody>
      </p:sp>
      <p:sp>
        <p:nvSpPr>
          <p:cNvPr id="6" name="Text 4"/>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7" name="Text 5"/>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Grundlagen</a:t>
            </a:r>
            <a:endParaRPr lang="de-CH" sz="1050" dirty="0"/>
          </a:p>
        </p:txBody>
      </p:sp>
      <p:sp>
        <p:nvSpPr>
          <p:cNvPr id="8" name="Text 6"/>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11</a:t>
            </a:r>
            <a:endParaRPr lang="de-CH"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9">
    <p:bg>
      <p:bgPr>
        <a:solidFill>
          <a:srgbClr val="F1FAFD"/>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SO ENTSTEHT EIN KI-ASSISTENT</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Drei Schritte vom Text zur Antwort</a:t>
            </a:r>
            <a:endParaRPr lang="de-CH" sz="3600" dirty="0"/>
          </a:p>
        </p:txBody>
      </p:sp>
      <p:sp>
        <p:nvSpPr>
          <p:cNvPr id="4" name="Shape 2"/>
          <p:cNvSpPr/>
          <p:nvPr/>
        </p:nvSpPr>
        <p:spPr>
          <a:xfrm>
            <a:off x="914400" y="2619375"/>
            <a:ext cx="457200" cy="457200"/>
          </a:xfrm>
          <a:prstGeom prst="roundRect">
            <a:avLst>
              <a:gd name="adj" fmla="val 50000"/>
            </a:avLst>
          </a:prstGeom>
          <a:solidFill>
            <a:srgbClr val="249ACB"/>
          </a:solidFill>
          <a:ln w="9525">
            <a:solidFill>
              <a:srgbClr val="249ACB"/>
            </a:solidFill>
            <a:prstDash val="solid"/>
          </a:ln>
        </p:spPr>
      </p:sp>
      <p:sp>
        <p:nvSpPr>
          <p:cNvPr id="5" name="Text 3"/>
          <p:cNvSpPr/>
          <p:nvPr/>
        </p:nvSpPr>
        <p:spPr>
          <a:xfrm>
            <a:off x="914400" y="2686126"/>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01</a:t>
            </a:r>
            <a:endParaRPr lang="de-CH" sz="1400" dirty="0"/>
          </a:p>
        </p:txBody>
      </p:sp>
      <p:sp>
        <p:nvSpPr>
          <p:cNvPr id="6" name="Text 4"/>
          <p:cNvSpPr/>
          <p:nvPr/>
        </p:nvSpPr>
        <p:spPr>
          <a:xfrm>
            <a:off x="822960" y="3295650"/>
            <a:ext cx="3006090" cy="419100"/>
          </a:xfrm>
          <a:prstGeom prst="rect">
            <a:avLst/>
          </a:prstGeom>
          <a:noFill/>
          <a:ln/>
        </p:spPr>
        <p:txBody>
          <a:bodyPr wrap="square" lIns="91440" tIns="0" rIns="0" bIns="0" rtlCol="0" anchor="t"/>
          <a:lstStyle/>
          <a:p>
            <a:pPr indent="0" marL="0">
              <a:lnSpc>
                <a:spcPct val="110000"/>
              </a:lnSpc>
              <a:buNone/>
            </a:pPr>
            <a:r>
              <a:rPr lang="de-CH" altLang="en-US" sz="2100" b="1" dirty="0">
                <a:solidFill>
                  <a:srgbClr val="0D1830"/>
                </a:solidFill>
                <a:latin typeface="Calibri" pitchFamily="34" charset="0"/>
                <a:ea typeface="Calibri" pitchFamily="34" charset="-122"/>
                <a:cs typeface="Calibri" pitchFamily="34" charset="-120"/>
              </a:rPr>
              <a:t>Vortraining</a:t>
            </a:r>
            <a:endParaRPr lang="de-CH" sz="2100" dirty="0"/>
          </a:p>
        </p:txBody>
      </p:sp>
      <p:sp>
        <p:nvSpPr>
          <p:cNvPr id="7" name="Text 5"/>
          <p:cNvSpPr/>
          <p:nvPr/>
        </p:nvSpPr>
        <p:spPr>
          <a:xfrm>
            <a:off x="822960" y="3867150"/>
            <a:ext cx="3006090" cy="1097280"/>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Riesige Textmengen aus Büchern und Web. Das Modell lernt Muster der Sprache.</a:t>
            </a:r>
            <a:endParaRPr lang="de-CH" sz="1575" dirty="0"/>
          </a:p>
        </p:txBody>
      </p:sp>
      <p:sp>
        <p:nvSpPr>
          <p:cNvPr id="8" name="Shape 6"/>
          <p:cNvSpPr/>
          <p:nvPr/>
        </p:nvSpPr>
        <p:spPr>
          <a:xfrm>
            <a:off x="4591050" y="2619375"/>
            <a:ext cx="457200" cy="457200"/>
          </a:xfrm>
          <a:prstGeom prst="roundRect">
            <a:avLst>
              <a:gd name="adj" fmla="val 50000"/>
            </a:avLst>
          </a:prstGeom>
          <a:solidFill>
            <a:srgbClr val="0D1830"/>
          </a:solidFill>
          <a:ln w="9525">
            <a:solidFill>
              <a:srgbClr val="0D1830"/>
            </a:solidFill>
            <a:prstDash val="solid"/>
          </a:ln>
        </p:spPr>
      </p:sp>
      <p:sp>
        <p:nvSpPr>
          <p:cNvPr id="9" name="Text 7"/>
          <p:cNvSpPr/>
          <p:nvPr/>
        </p:nvSpPr>
        <p:spPr>
          <a:xfrm>
            <a:off x="4591050" y="2686126"/>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02</a:t>
            </a:r>
            <a:endParaRPr lang="de-CH" sz="1400" dirty="0"/>
          </a:p>
        </p:txBody>
      </p:sp>
      <p:sp>
        <p:nvSpPr>
          <p:cNvPr id="10" name="Text 8"/>
          <p:cNvSpPr/>
          <p:nvPr/>
        </p:nvSpPr>
        <p:spPr>
          <a:xfrm>
            <a:off x="4499610" y="3295650"/>
            <a:ext cx="3006090" cy="419100"/>
          </a:xfrm>
          <a:prstGeom prst="rect">
            <a:avLst/>
          </a:prstGeom>
          <a:noFill/>
          <a:ln/>
        </p:spPr>
        <p:txBody>
          <a:bodyPr wrap="square" lIns="91440" tIns="0" rIns="0" bIns="0" rtlCol="0" anchor="t"/>
          <a:lstStyle/>
          <a:p>
            <a:pPr indent="0" marL="0">
              <a:lnSpc>
                <a:spcPct val="110000"/>
              </a:lnSpc>
              <a:buNone/>
            </a:pPr>
            <a:r>
              <a:rPr lang="de-CH" altLang="en-US" sz="2100" b="1" dirty="0">
                <a:solidFill>
                  <a:srgbClr val="0D1830"/>
                </a:solidFill>
                <a:latin typeface="Calibri" pitchFamily="34" charset="0"/>
                <a:ea typeface="Calibri" pitchFamily="34" charset="-122"/>
                <a:cs typeface="Calibri" pitchFamily="34" charset="-120"/>
              </a:rPr>
              <a:t>Feinschliff</a:t>
            </a:r>
            <a:endParaRPr lang="de-CH" sz="2100" dirty="0"/>
          </a:p>
        </p:txBody>
      </p:sp>
      <p:sp>
        <p:nvSpPr>
          <p:cNvPr id="11" name="Text 9"/>
          <p:cNvSpPr/>
          <p:nvPr/>
        </p:nvSpPr>
        <p:spPr>
          <a:xfrm>
            <a:off x="4499610" y="3867150"/>
            <a:ext cx="3006090" cy="1097280"/>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Menschen bewerten Antworten. Das Modell lernt, hilfreich und höflich zu antworten.</a:t>
            </a:r>
            <a:endParaRPr lang="de-CH" sz="1575" dirty="0"/>
          </a:p>
        </p:txBody>
      </p:sp>
      <p:sp>
        <p:nvSpPr>
          <p:cNvPr id="12" name="Shape 10"/>
          <p:cNvSpPr/>
          <p:nvPr/>
        </p:nvSpPr>
        <p:spPr>
          <a:xfrm>
            <a:off x="8267700" y="2619375"/>
            <a:ext cx="457200" cy="457200"/>
          </a:xfrm>
          <a:prstGeom prst="roundRect">
            <a:avLst>
              <a:gd name="adj" fmla="val 50000"/>
            </a:avLst>
          </a:prstGeom>
          <a:solidFill>
            <a:srgbClr val="249ACB"/>
          </a:solidFill>
          <a:ln w="9525">
            <a:solidFill>
              <a:srgbClr val="249ACB"/>
            </a:solidFill>
            <a:prstDash val="solid"/>
          </a:ln>
        </p:spPr>
      </p:sp>
      <p:sp>
        <p:nvSpPr>
          <p:cNvPr id="13" name="Text 11"/>
          <p:cNvSpPr/>
          <p:nvPr/>
        </p:nvSpPr>
        <p:spPr>
          <a:xfrm>
            <a:off x="8267700" y="2686126"/>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03</a:t>
            </a:r>
            <a:endParaRPr lang="de-CH" sz="1400" dirty="0"/>
          </a:p>
        </p:txBody>
      </p:sp>
      <p:sp>
        <p:nvSpPr>
          <p:cNvPr id="14" name="Text 12"/>
          <p:cNvSpPr/>
          <p:nvPr/>
        </p:nvSpPr>
        <p:spPr>
          <a:xfrm>
            <a:off x="8176260" y="3295650"/>
            <a:ext cx="3006090" cy="419100"/>
          </a:xfrm>
          <a:prstGeom prst="rect">
            <a:avLst/>
          </a:prstGeom>
          <a:noFill/>
          <a:ln/>
        </p:spPr>
        <p:txBody>
          <a:bodyPr wrap="square" lIns="91440" tIns="0" rIns="0" bIns="0" rtlCol="0" anchor="t"/>
          <a:lstStyle/>
          <a:p>
            <a:pPr indent="0" marL="0">
              <a:lnSpc>
                <a:spcPct val="110000"/>
              </a:lnSpc>
              <a:buNone/>
            </a:pPr>
            <a:r>
              <a:rPr lang="de-CH" altLang="en-US" sz="2100" b="1" dirty="0">
                <a:solidFill>
                  <a:srgbClr val="0D1830"/>
                </a:solidFill>
                <a:latin typeface="Calibri" pitchFamily="34" charset="0"/>
                <a:ea typeface="Calibri" pitchFamily="34" charset="-122"/>
                <a:cs typeface="Calibri" pitchFamily="34" charset="-120"/>
              </a:rPr>
              <a:t>Dein Chat</a:t>
            </a:r>
            <a:endParaRPr lang="de-CH" sz="2100" dirty="0"/>
          </a:p>
        </p:txBody>
      </p:sp>
      <p:sp>
        <p:nvSpPr>
          <p:cNvPr id="15" name="Text 13"/>
          <p:cNvSpPr/>
          <p:nvPr/>
        </p:nvSpPr>
        <p:spPr>
          <a:xfrm>
            <a:off x="8176260" y="3867150"/>
            <a:ext cx="3006090" cy="1097280"/>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Deine Frage plus Verlauf ist der Kontext. Daraus entsteht die Antwort, Wort für Wort.</a:t>
            </a:r>
            <a:endParaRPr lang="de-CH" sz="1575" dirty="0"/>
          </a:p>
        </p:txBody>
      </p:sp>
      <p:sp>
        <p:nvSpPr>
          <p:cNvPr id="16" name="Text 14"/>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7" name="Text 15"/>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Grundlagen</a:t>
            </a:r>
            <a:endParaRPr lang="de-CH" sz="1050" dirty="0"/>
          </a:p>
        </p:txBody>
      </p:sp>
      <p:sp>
        <p:nvSpPr>
          <p:cNvPr id="18" name="Text 16"/>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12</a:t>
            </a:r>
            <a:endParaRPr lang="de-CH"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0">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WAS DAS PRAKTISCH BEDEUTET</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Vier Eigenschaften, die du kennen solltest</a:t>
            </a:r>
            <a:endParaRPr lang="de-CH" sz="3600" dirty="0"/>
          </a:p>
        </p:txBody>
      </p:sp>
      <p:sp>
        <p:nvSpPr>
          <p:cNvPr id="4" name="Shape 2"/>
          <p:cNvSpPr/>
          <p:nvPr/>
        </p:nvSpPr>
        <p:spPr>
          <a:xfrm>
            <a:off x="685800" y="2286000"/>
            <a:ext cx="5314798" cy="1234440"/>
          </a:xfrm>
          <a:prstGeom prst="roundRect">
            <a:avLst>
              <a:gd name="adj" fmla="val 11111"/>
            </a:avLst>
          </a:prstGeom>
          <a:solidFill>
            <a:srgbClr val="DDF4FC"/>
          </a:solidFill>
          <a:ln w="9525">
            <a:solidFill>
              <a:srgbClr val="CCD5DB"/>
            </a:solidFill>
            <a:prstDash val="solid"/>
          </a:ln>
        </p:spPr>
      </p:sp>
      <p:sp>
        <p:nvSpPr>
          <p:cNvPr id="5" name="Text 3"/>
          <p:cNvSpPr/>
          <p:nvPr/>
        </p:nvSpPr>
        <p:spPr>
          <a:xfrm>
            <a:off x="914400" y="2423160"/>
            <a:ext cx="485759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Klingt sicher</a:t>
            </a:r>
            <a:endParaRPr lang="de-CH" sz="1800" dirty="0"/>
          </a:p>
        </p:txBody>
      </p:sp>
      <p:sp>
        <p:nvSpPr>
          <p:cNvPr id="6" name="Text 4"/>
          <p:cNvSpPr/>
          <p:nvPr/>
        </p:nvSpPr>
        <p:spPr>
          <a:xfrm>
            <a:off x="914400" y="2743200"/>
            <a:ext cx="4857598" cy="640080"/>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Eine souveräne Formulierung ist kein Beleg für Wahrheit.</a:t>
            </a:r>
            <a:endParaRPr lang="de-CH" sz="1575" dirty="0"/>
          </a:p>
        </p:txBody>
      </p:sp>
      <p:sp>
        <p:nvSpPr>
          <p:cNvPr id="7" name="Shape 5"/>
          <p:cNvSpPr/>
          <p:nvPr/>
        </p:nvSpPr>
        <p:spPr>
          <a:xfrm>
            <a:off x="6191097" y="2286000"/>
            <a:ext cx="5314798" cy="1234440"/>
          </a:xfrm>
          <a:prstGeom prst="roundRect">
            <a:avLst>
              <a:gd name="adj" fmla="val 11111"/>
            </a:avLst>
          </a:prstGeom>
          <a:solidFill>
            <a:srgbClr val="FFFFFF"/>
          </a:solidFill>
          <a:ln w="9525">
            <a:solidFill>
              <a:srgbClr val="CCD5DB"/>
            </a:solidFill>
            <a:prstDash val="solid"/>
          </a:ln>
        </p:spPr>
      </p:sp>
      <p:sp>
        <p:nvSpPr>
          <p:cNvPr id="8" name="Text 6"/>
          <p:cNvSpPr/>
          <p:nvPr/>
        </p:nvSpPr>
        <p:spPr>
          <a:xfrm>
            <a:off x="6419697" y="2423160"/>
            <a:ext cx="485759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Variiert</a:t>
            </a:r>
            <a:endParaRPr lang="de-CH" sz="1800" dirty="0"/>
          </a:p>
        </p:txBody>
      </p:sp>
      <p:sp>
        <p:nvSpPr>
          <p:cNvPr id="9" name="Text 7"/>
          <p:cNvSpPr/>
          <p:nvPr/>
        </p:nvSpPr>
        <p:spPr>
          <a:xfrm>
            <a:off x="6419697" y="2743200"/>
            <a:ext cx="4857598" cy="640080"/>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Dieselbe Frage kann zwei verschiedene Antworten ergeben.</a:t>
            </a:r>
            <a:endParaRPr lang="de-CH" sz="1575" dirty="0"/>
          </a:p>
        </p:txBody>
      </p:sp>
      <p:sp>
        <p:nvSpPr>
          <p:cNvPr id="10" name="Shape 8"/>
          <p:cNvSpPr/>
          <p:nvPr/>
        </p:nvSpPr>
        <p:spPr>
          <a:xfrm>
            <a:off x="685800" y="3710940"/>
            <a:ext cx="5314798" cy="1234440"/>
          </a:xfrm>
          <a:prstGeom prst="roundRect">
            <a:avLst>
              <a:gd name="adj" fmla="val 11111"/>
            </a:avLst>
          </a:prstGeom>
          <a:solidFill>
            <a:srgbClr val="FFFFFF"/>
          </a:solidFill>
          <a:ln w="9525">
            <a:solidFill>
              <a:srgbClr val="CCD5DB"/>
            </a:solidFill>
            <a:prstDash val="solid"/>
          </a:ln>
        </p:spPr>
      </p:sp>
      <p:sp>
        <p:nvSpPr>
          <p:cNvPr id="11" name="Text 9"/>
          <p:cNvSpPr/>
          <p:nvPr/>
        </p:nvSpPr>
        <p:spPr>
          <a:xfrm>
            <a:off x="914400" y="3848100"/>
            <a:ext cx="485759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Hat einen Stichtag</a:t>
            </a:r>
            <a:endParaRPr lang="de-CH" sz="1800" dirty="0"/>
          </a:p>
        </p:txBody>
      </p:sp>
      <p:sp>
        <p:nvSpPr>
          <p:cNvPr id="12" name="Text 10"/>
          <p:cNvSpPr/>
          <p:nvPr/>
        </p:nvSpPr>
        <p:spPr>
          <a:xfrm>
            <a:off x="914400" y="4168140"/>
            <a:ext cx="4857598" cy="640080"/>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Ohne Websuche kennt das Modell nur den Stand seines Trainings.</a:t>
            </a:r>
            <a:endParaRPr lang="de-CH" sz="1575" dirty="0"/>
          </a:p>
        </p:txBody>
      </p:sp>
      <p:sp>
        <p:nvSpPr>
          <p:cNvPr id="13" name="Shape 11"/>
          <p:cNvSpPr/>
          <p:nvPr/>
        </p:nvSpPr>
        <p:spPr>
          <a:xfrm>
            <a:off x="6191097" y="3710940"/>
            <a:ext cx="5314798" cy="1234440"/>
          </a:xfrm>
          <a:prstGeom prst="roundRect">
            <a:avLst>
              <a:gd name="adj" fmla="val 11111"/>
            </a:avLst>
          </a:prstGeom>
          <a:solidFill>
            <a:srgbClr val="DDF4FC"/>
          </a:solidFill>
          <a:ln w="9525">
            <a:solidFill>
              <a:srgbClr val="CCD5DB"/>
            </a:solidFill>
            <a:prstDash val="solid"/>
          </a:ln>
        </p:spPr>
      </p:sp>
      <p:sp>
        <p:nvSpPr>
          <p:cNvPr id="14" name="Text 12"/>
          <p:cNvSpPr/>
          <p:nvPr/>
        </p:nvSpPr>
        <p:spPr>
          <a:xfrm>
            <a:off x="6419697" y="3848100"/>
            <a:ext cx="485759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Kennt nur den Kontext</a:t>
            </a:r>
            <a:endParaRPr lang="de-CH" sz="1800" dirty="0"/>
          </a:p>
        </p:txBody>
      </p:sp>
      <p:sp>
        <p:nvSpPr>
          <p:cNvPr id="15" name="Text 13"/>
          <p:cNvSpPr/>
          <p:nvPr/>
        </p:nvSpPr>
        <p:spPr>
          <a:xfrm>
            <a:off x="6419697" y="4168140"/>
            <a:ext cx="4857598" cy="640080"/>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Was nicht im Chat steht, weiss es nicht. Lange Chats vergessen den Anfang.</a:t>
            </a:r>
            <a:endParaRPr lang="de-CH" sz="1575" dirty="0"/>
          </a:p>
        </p:txBody>
      </p:sp>
      <p:sp>
        <p:nvSpPr>
          <p:cNvPr id="16" name="Text 14"/>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7" name="Text 15"/>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Grundlagen</a:t>
            </a:r>
            <a:endParaRPr lang="de-CH" sz="1050" dirty="0"/>
          </a:p>
        </p:txBody>
      </p:sp>
      <p:sp>
        <p:nvSpPr>
          <p:cNvPr id="18" name="Text 16"/>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13</a:t>
            </a:r>
            <a:endParaRPr lang="de-CH"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1">
    <p:bg>
      <p:bgPr>
        <a:solidFill>
          <a:srgbClr val="F1FAFD"/>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MINI-EXPERIMENT · 5 MIN.</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Teste die Grenzen selbst</a:t>
            </a:r>
            <a:endParaRPr lang="de-CH" sz="3600" dirty="0"/>
          </a:p>
        </p:txBody>
      </p:sp>
      <p:sp>
        <p:nvSpPr>
          <p:cNvPr id="4" name="Shape 2"/>
          <p:cNvSpPr/>
          <p:nvPr/>
        </p:nvSpPr>
        <p:spPr>
          <a:xfrm>
            <a:off x="685800" y="2286000"/>
            <a:ext cx="10820095" cy="3095244"/>
          </a:xfrm>
          <a:prstGeom prst="roundRect">
            <a:avLst>
              <a:gd name="adj" fmla="val 4431"/>
            </a:avLst>
          </a:prstGeom>
          <a:solidFill>
            <a:srgbClr val="FFFFFF"/>
          </a:solidFill>
          <a:ln w="9525">
            <a:solidFill>
              <a:srgbClr val="CCD5DB"/>
            </a:solidFill>
            <a:prstDash val="solid"/>
          </a:ln>
        </p:spPr>
      </p:sp>
      <p:sp>
        <p:nvSpPr>
          <p:cNvPr id="5" name="Text 3"/>
          <p:cNvSpPr/>
          <p:nvPr/>
        </p:nvSpPr>
        <p:spPr>
          <a:xfrm>
            <a:off x="914400" y="2423160"/>
            <a:ext cx="10362895" cy="201168"/>
          </a:xfrm>
          <a:prstGeom prst="rect">
            <a:avLst/>
          </a:prstGeom>
          <a:noFill/>
          <a:ln/>
        </p:spPr>
        <p:txBody>
          <a:bodyPr wrap="square" lIns="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PROMPT</a:t>
            </a:r>
            <a:endParaRPr lang="de-CH" sz="1050" dirty="0"/>
          </a:p>
        </p:txBody>
      </p:sp>
      <p:sp>
        <p:nvSpPr>
          <p:cNvPr id="6" name="Text 4"/>
          <p:cNvSpPr/>
          <p:nvPr/>
        </p:nvSpPr>
        <p:spPr>
          <a:xfrm>
            <a:off x="914400" y="2761488"/>
            <a:ext cx="10362895" cy="1952244"/>
          </a:xfrm>
          <a:prstGeom prst="rect">
            <a:avLst/>
          </a:prstGeom>
          <a:noFill/>
          <a:ln/>
        </p:spPr>
        <p:txBody>
          <a:bodyPr wrap="square" lIns="0" tIns="0" rIns="0" bIns="0" rtlCol="0" anchor="t"/>
          <a:lstStyle/>
          <a:p>
            <a:pPr indent="0" marL="0">
              <a:lnSpc>
                <a:spcPct val="110000"/>
              </a:lnSpc>
              <a:buNone/>
            </a:pPr>
            <a:r>
              <a:rPr lang="de-CH" altLang="en-US" sz="2100" dirty="0">
                <a:solidFill>
                  <a:srgbClr val="0D1830"/>
                </a:solidFill>
                <a:latin typeface="Calibri" pitchFamily="34" charset="0"/>
                <a:ea typeface="Calibri" pitchFamily="34" charset="-122"/>
                <a:cs typeface="Calibri" pitchFamily="34" charset="-120"/>
              </a:rPr>
              <a:t>1 «Erkläre in drei Sätzen, was ein Sprachmodell ist.» Danach: «Neu generieren» und vergleichen.</a:t>
            </a:r>
            <a:endParaRPr lang="de-CH" sz="2100" dirty="0"/>
          </a:p>
          <a:p>
            <a:pPr indent="0" marL="0">
              <a:lnSpc>
                <a:spcPct val="110000"/>
              </a:lnSpc>
              <a:buNone/>
            </a:pPr>
            <a:endParaRPr lang="de-CH" sz="2100" dirty="0"/>
          </a:p>
          <a:p>
            <a:pPr indent="0" marL="0">
              <a:lnSpc>
                <a:spcPct val="110000"/>
              </a:lnSpc>
              <a:buNone/>
            </a:pPr>
            <a:r>
              <a:rPr lang="de-CH" altLang="en-US" sz="2100" dirty="0">
                <a:solidFill>
                  <a:srgbClr val="0D1830"/>
                </a:solidFill>
                <a:latin typeface="Calibri" pitchFamily="34" charset="0"/>
                <a:ea typeface="Calibri" pitchFamily="34" charset="-122"/>
                <a:cs typeface="Calibri" pitchFamily="34" charset="-120"/>
              </a:rPr>
              <a:t>2 «Wie oft kommt der Buchstabe r im Wort Erdbeerrahm vor?»</a:t>
            </a:r>
            <a:endParaRPr lang="de-CH" sz="2100" dirty="0"/>
          </a:p>
          <a:p>
            <a:pPr indent="0" marL="0">
              <a:lnSpc>
                <a:spcPct val="110000"/>
              </a:lnSpc>
              <a:buNone/>
            </a:pPr>
            <a:endParaRPr lang="de-CH" sz="2100" dirty="0"/>
          </a:p>
          <a:p>
            <a:pPr indent="0" marL="0">
              <a:lnSpc>
                <a:spcPct val="110000"/>
              </a:lnSpc>
              <a:buNone/>
            </a:pPr>
            <a:r>
              <a:rPr lang="de-CH" altLang="en-US" sz="2100" dirty="0">
                <a:solidFill>
                  <a:srgbClr val="0D1830"/>
                </a:solidFill>
                <a:latin typeface="Calibri" pitchFamily="34" charset="0"/>
                <a:ea typeface="Calibri" pitchFamily="34" charset="-122"/>
                <a:cs typeface="Calibri" pitchFamily="34" charset="-120"/>
              </a:rPr>
              <a:t>3 «Welches Datum ist heute, und woher weisst du das?»</a:t>
            </a:r>
            <a:endParaRPr lang="de-CH" sz="2100" dirty="0"/>
          </a:p>
        </p:txBody>
      </p:sp>
      <p:sp>
        <p:nvSpPr>
          <p:cNvPr id="7" name="Shape 5"/>
          <p:cNvSpPr/>
          <p:nvPr/>
        </p:nvSpPr>
        <p:spPr>
          <a:xfrm>
            <a:off x="685800" y="5582412"/>
            <a:ext cx="10820095" cy="571500"/>
          </a:xfrm>
          <a:prstGeom prst="roundRect">
            <a:avLst>
              <a:gd name="adj" fmla="val 24000"/>
            </a:avLst>
          </a:prstGeom>
          <a:solidFill>
            <a:srgbClr val="DDF4FC"/>
          </a:solidFill>
          <a:ln w="9525">
            <a:solidFill>
              <a:srgbClr val="DDF4FC"/>
            </a:solidFill>
            <a:prstDash val="solid"/>
          </a:ln>
        </p:spPr>
      </p:sp>
      <p:sp>
        <p:nvSpPr>
          <p:cNvPr id="8" name="Text 6"/>
          <p:cNvSpPr/>
          <p:nvPr/>
        </p:nvSpPr>
        <p:spPr>
          <a:xfrm>
            <a:off x="914400" y="5719572"/>
            <a:ext cx="10362895" cy="297180"/>
          </a:xfrm>
          <a:prstGeom prst="rect">
            <a:avLst/>
          </a:prstGeom>
          <a:noFill/>
          <a:ln/>
        </p:spPr>
        <p:txBody>
          <a:bodyPr wrap="square" lIns="0" tIns="0" rIns="0" bIns="0" rtlCol="0" anchor="t"/>
          <a:lstStyle/>
          <a:p>
            <a:pPr algn="l" indent="0" marL="0">
              <a:lnSpc>
                <a:spcPct val="110000"/>
              </a:lnSpc>
              <a:buNone/>
            </a:pPr>
            <a:r>
              <a:rPr lang="de-CH" altLang="en-US" sz="1400" b="1" dirty="0">
                <a:solidFill>
                  <a:srgbClr val="0D1830"/>
                </a:solidFill>
                <a:latin typeface="Calibri" pitchFamily="34" charset="0"/>
                <a:ea typeface="Calibri" pitchFamily="34" charset="-122"/>
                <a:cs typeface="Calibri" pitchFamily="34" charset="-120"/>
              </a:rPr>
              <a:t>Notiere, was dich überrascht.</a:t>
            </a:r>
            <a:endParaRPr lang="de-CH" sz="1400" dirty="0"/>
          </a:p>
        </p:txBody>
      </p:sp>
      <p:sp>
        <p:nvSpPr>
          <p:cNvPr id="9" name="Text 7"/>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0" name="Text 8"/>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Grundlagen</a:t>
            </a:r>
            <a:endParaRPr lang="de-CH" sz="1050" dirty="0"/>
          </a:p>
        </p:txBody>
      </p:sp>
      <p:sp>
        <p:nvSpPr>
          <p:cNvPr id="11" name="Text 9"/>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14</a:t>
            </a:r>
            <a:endParaRPr lang="de-CH"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2">
    <p:bg>
      <p:bgPr>
        <a:solidFill>
          <a:srgbClr val="F1FAFD"/>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BEGRIFFE</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Modell, App, Funktion: drei Ebenen</a:t>
            </a:r>
            <a:endParaRPr lang="de-CH" sz="3600" dirty="0"/>
          </a:p>
        </p:txBody>
      </p:sp>
      <p:sp>
        <p:nvSpPr>
          <p:cNvPr id="4" name="Shape 2"/>
          <p:cNvSpPr/>
          <p:nvPr/>
        </p:nvSpPr>
        <p:spPr>
          <a:xfrm>
            <a:off x="914400" y="2619375"/>
            <a:ext cx="457200" cy="457200"/>
          </a:xfrm>
          <a:prstGeom prst="roundRect">
            <a:avLst>
              <a:gd name="adj" fmla="val 50000"/>
            </a:avLst>
          </a:prstGeom>
          <a:solidFill>
            <a:srgbClr val="249ACB"/>
          </a:solidFill>
          <a:ln w="9525">
            <a:solidFill>
              <a:srgbClr val="249ACB"/>
            </a:solidFill>
            <a:prstDash val="solid"/>
          </a:ln>
        </p:spPr>
      </p:sp>
      <p:sp>
        <p:nvSpPr>
          <p:cNvPr id="5" name="Text 3"/>
          <p:cNvSpPr/>
          <p:nvPr/>
        </p:nvSpPr>
        <p:spPr>
          <a:xfrm>
            <a:off x="914400" y="2686126"/>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01</a:t>
            </a:r>
            <a:endParaRPr lang="de-CH" sz="1400" dirty="0"/>
          </a:p>
        </p:txBody>
      </p:sp>
      <p:sp>
        <p:nvSpPr>
          <p:cNvPr id="6" name="Text 4"/>
          <p:cNvSpPr/>
          <p:nvPr/>
        </p:nvSpPr>
        <p:spPr>
          <a:xfrm>
            <a:off x="822960" y="3295650"/>
            <a:ext cx="3006090" cy="419100"/>
          </a:xfrm>
          <a:prstGeom prst="rect">
            <a:avLst/>
          </a:prstGeom>
          <a:noFill/>
          <a:ln/>
        </p:spPr>
        <p:txBody>
          <a:bodyPr wrap="square" lIns="91440" tIns="0" rIns="0" bIns="0" rtlCol="0" anchor="t"/>
          <a:lstStyle/>
          <a:p>
            <a:pPr indent="0" marL="0">
              <a:lnSpc>
                <a:spcPct val="110000"/>
              </a:lnSpc>
              <a:buNone/>
            </a:pPr>
            <a:r>
              <a:rPr lang="de-CH" altLang="en-US" sz="2100" b="1" dirty="0">
                <a:solidFill>
                  <a:srgbClr val="0D1830"/>
                </a:solidFill>
                <a:latin typeface="Calibri" pitchFamily="34" charset="0"/>
                <a:ea typeface="Calibri" pitchFamily="34" charset="-122"/>
                <a:cs typeface="Calibri" pitchFamily="34" charset="-120"/>
              </a:rPr>
              <a:t>Modell = der Motor</a:t>
            </a:r>
            <a:endParaRPr lang="de-CH" sz="2100" dirty="0"/>
          </a:p>
        </p:txBody>
      </p:sp>
      <p:sp>
        <p:nvSpPr>
          <p:cNvPr id="7" name="Text 5"/>
          <p:cNvSpPr/>
          <p:nvPr/>
        </p:nvSpPr>
        <p:spPr>
          <a:xfrm>
            <a:off x="822960" y="3867150"/>
            <a:ext cx="3006090" cy="1097280"/>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z. B. GPT-6, Claude Sonnet 5.5, Gemini Flash-Lite. Wird laufend ersetzt.</a:t>
            </a:r>
            <a:endParaRPr lang="de-CH" sz="1575" dirty="0"/>
          </a:p>
        </p:txBody>
      </p:sp>
      <p:sp>
        <p:nvSpPr>
          <p:cNvPr id="8" name="Shape 6"/>
          <p:cNvSpPr/>
          <p:nvPr/>
        </p:nvSpPr>
        <p:spPr>
          <a:xfrm>
            <a:off x="4591050" y="2619375"/>
            <a:ext cx="457200" cy="457200"/>
          </a:xfrm>
          <a:prstGeom prst="roundRect">
            <a:avLst>
              <a:gd name="adj" fmla="val 50000"/>
            </a:avLst>
          </a:prstGeom>
          <a:solidFill>
            <a:srgbClr val="0D1830"/>
          </a:solidFill>
          <a:ln w="9525">
            <a:solidFill>
              <a:srgbClr val="0D1830"/>
            </a:solidFill>
            <a:prstDash val="solid"/>
          </a:ln>
        </p:spPr>
      </p:sp>
      <p:sp>
        <p:nvSpPr>
          <p:cNvPr id="9" name="Text 7"/>
          <p:cNvSpPr/>
          <p:nvPr/>
        </p:nvSpPr>
        <p:spPr>
          <a:xfrm>
            <a:off x="4591050" y="2686126"/>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02</a:t>
            </a:r>
            <a:endParaRPr lang="de-CH" sz="1400" dirty="0"/>
          </a:p>
        </p:txBody>
      </p:sp>
      <p:sp>
        <p:nvSpPr>
          <p:cNvPr id="10" name="Text 8"/>
          <p:cNvSpPr/>
          <p:nvPr/>
        </p:nvSpPr>
        <p:spPr>
          <a:xfrm>
            <a:off x="4499610" y="3295650"/>
            <a:ext cx="3006090" cy="419100"/>
          </a:xfrm>
          <a:prstGeom prst="rect">
            <a:avLst/>
          </a:prstGeom>
          <a:noFill/>
          <a:ln/>
        </p:spPr>
        <p:txBody>
          <a:bodyPr wrap="square" lIns="91440" tIns="0" rIns="0" bIns="0" rtlCol="0" anchor="t"/>
          <a:lstStyle/>
          <a:p>
            <a:pPr indent="0" marL="0">
              <a:lnSpc>
                <a:spcPct val="110000"/>
              </a:lnSpc>
              <a:buNone/>
            </a:pPr>
            <a:r>
              <a:rPr lang="de-CH" altLang="en-US" sz="2100" b="1" dirty="0">
                <a:solidFill>
                  <a:srgbClr val="0D1830"/>
                </a:solidFill>
                <a:latin typeface="Calibri" pitchFamily="34" charset="0"/>
                <a:ea typeface="Calibri" pitchFamily="34" charset="-122"/>
                <a:cs typeface="Calibri" pitchFamily="34" charset="-120"/>
              </a:rPr>
              <a:t>App = das Fahrzeug</a:t>
            </a:r>
            <a:endParaRPr lang="de-CH" sz="2100" dirty="0"/>
          </a:p>
        </p:txBody>
      </p:sp>
      <p:sp>
        <p:nvSpPr>
          <p:cNvPr id="11" name="Text 9"/>
          <p:cNvSpPr/>
          <p:nvPr/>
        </p:nvSpPr>
        <p:spPr>
          <a:xfrm>
            <a:off x="4499610" y="3867150"/>
            <a:ext cx="3006090" cy="1097280"/>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ChatGPT, Claude, Gemini, Copilot, Vibe. Dort tippst du.</a:t>
            </a:r>
            <a:endParaRPr lang="de-CH" sz="1575" dirty="0"/>
          </a:p>
        </p:txBody>
      </p:sp>
      <p:sp>
        <p:nvSpPr>
          <p:cNvPr id="12" name="Shape 10"/>
          <p:cNvSpPr/>
          <p:nvPr/>
        </p:nvSpPr>
        <p:spPr>
          <a:xfrm>
            <a:off x="8267700" y="2619375"/>
            <a:ext cx="457200" cy="457200"/>
          </a:xfrm>
          <a:prstGeom prst="roundRect">
            <a:avLst>
              <a:gd name="adj" fmla="val 50000"/>
            </a:avLst>
          </a:prstGeom>
          <a:solidFill>
            <a:srgbClr val="249ACB"/>
          </a:solidFill>
          <a:ln w="9525">
            <a:solidFill>
              <a:srgbClr val="249ACB"/>
            </a:solidFill>
            <a:prstDash val="solid"/>
          </a:ln>
        </p:spPr>
      </p:sp>
      <p:sp>
        <p:nvSpPr>
          <p:cNvPr id="13" name="Text 11"/>
          <p:cNvSpPr/>
          <p:nvPr/>
        </p:nvSpPr>
        <p:spPr>
          <a:xfrm>
            <a:off x="8267700" y="2686126"/>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03</a:t>
            </a:r>
            <a:endParaRPr lang="de-CH" sz="1400" dirty="0"/>
          </a:p>
        </p:txBody>
      </p:sp>
      <p:sp>
        <p:nvSpPr>
          <p:cNvPr id="14" name="Text 12"/>
          <p:cNvSpPr/>
          <p:nvPr/>
        </p:nvSpPr>
        <p:spPr>
          <a:xfrm>
            <a:off x="8176260" y="3295650"/>
            <a:ext cx="3006090" cy="419100"/>
          </a:xfrm>
          <a:prstGeom prst="rect">
            <a:avLst/>
          </a:prstGeom>
          <a:noFill/>
          <a:ln/>
        </p:spPr>
        <p:txBody>
          <a:bodyPr wrap="square" lIns="91440" tIns="0" rIns="0" bIns="0" rtlCol="0" anchor="t"/>
          <a:lstStyle/>
          <a:p>
            <a:pPr indent="0" marL="0">
              <a:lnSpc>
                <a:spcPct val="110000"/>
              </a:lnSpc>
              <a:buNone/>
            </a:pPr>
            <a:r>
              <a:rPr lang="de-CH" altLang="en-US" sz="2100" b="1" dirty="0">
                <a:solidFill>
                  <a:srgbClr val="0D1830"/>
                </a:solidFill>
                <a:latin typeface="Calibri" pitchFamily="34" charset="0"/>
                <a:ea typeface="Calibri" pitchFamily="34" charset="-122"/>
                <a:cs typeface="Calibri" pitchFamily="34" charset="-120"/>
              </a:rPr>
              <a:t>Funktionen = Ausstattung</a:t>
            </a:r>
            <a:endParaRPr lang="de-CH" sz="2100" dirty="0"/>
          </a:p>
        </p:txBody>
      </p:sp>
      <p:sp>
        <p:nvSpPr>
          <p:cNvPr id="15" name="Text 13"/>
          <p:cNvSpPr/>
          <p:nvPr/>
        </p:nvSpPr>
        <p:spPr>
          <a:xfrm>
            <a:off x="8176260" y="3867150"/>
            <a:ext cx="3006090" cy="1097280"/>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Websuche, Dateien, Bilder, Sprache, Projekte. Je nach Konto verschieden.</a:t>
            </a:r>
            <a:endParaRPr lang="de-CH" sz="1575" dirty="0"/>
          </a:p>
        </p:txBody>
      </p:sp>
      <p:sp>
        <p:nvSpPr>
          <p:cNvPr id="16" name="Shape 14"/>
          <p:cNvSpPr/>
          <p:nvPr/>
        </p:nvSpPr>
        <p:spPr>
          <a:xfrm>
            <a:off x="685800" y="5321808"/>
            <a:ext cx="10820095" cy="571500"/>
          </a:xfrm>
          <a:prstGeom prst="roundRect">
            <a:avLst>
              <a:gd name="adj" fmla="val 24000"/>
            </a:avLst>
          </a:prstGeom>
          <a:solidFill>
            <a:srgbClr val="DDF4FC"/>
          </a:solidFill>
          <a:ln w="9525">
            <a:solidFill>
              <a:srgbClr val="DDF4FC"/>
            </a:solidFill>
            <a:prstDash val="solid"/>
          </a:ln>
        </p:spPr>
      </p:sp>
      <p:sp>
        <p:nvSpPr>
          <p:cNvPr id="17" name="Text 15"/>
          <p:cNvSpPr/>
          <p:nvPr/>
        </p:nvSpPr>
        <p:spPr>
          <a:xfrm>
            <a:off x="914400" y="5458968"/>
            <a:ext cx="10362895" cy="297180"/>
          </a:xfrm>
          <a:prstGeom prst="rect">
            <a:avLst/>
          </a:prstGeom>
          <a:noFill/>
          <a:ln/>
        </p:spPr>
        <p:txBody>
          <a:bodyPr wrap="square" lIns="0" tIns="0" rIns="0" bIns="0" rtlCol="0" anchor="t"/>
          <a:lstStyle/>
          <a:p>
            <a:pPr algn="l" indent="0" marL="0">
              <a:lnSpc>
                <a:spcPct val="110000"/>
              </a:lnSpc>
              <a:buNone/>
            </a:pPr>
            <a:r>
              <a:rPr lang="de-CH" altLang="en-US" sz="1500" b="1" dirty="0">
                <a:solidFill>
                  <a:srgbClr val="0D1830"/>
                </a:solidFill>
                <a:latin typeface="Calibri" pitchFamily="34" charset="0"/>
                <a:ea typeface="Calibri" pitchFamily="34" charset="-122"/>
                <a:cs typeface="Calibri" pitchFamily="34" charset="-120"/>
              </a:rPr>
              <a:t>Gratiskonten nutzen meist das schnellere Modell und haben ein Kontingent.</a:t>
            </a:r>
            <a:endParaRPr lang="de-CH" sz="1500" dirty="0"/>
          </a:p>
        </p:txBody>
      </p:sp>
      <p:sp>
        <p:nvSpPr>
          <p:cNvPr id="18" name="Text 16"/>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9" name="Text 17"/>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Grundlagen</a:t>
            </a:r>
            <a:endParaRPr lang="de-CH" sz="1050" dirty="0"/>
          </a:p>
        </p:txBody>
      </p:sp>
      <p:sp>
        <p:nvSpPr>
          <p:cNvPr id="20" name="Text 18"/>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15</a:t>
            </a:r>
            <a:endParaRPr lang="de-CH"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bg>
      <p:bgPr>
        <a:solidFill>
          <a:srgbClr val="F7F4EC"/>
        </a:solidFill>
      </p:bgPr>
    </p:bg>
    <p:spTree>
      <p:nvGrpSpPr>
        <p:cNvPr id="1" name=""/>
        <p:cNvGrpSpPr/>
        <p:nvPr/>
      </p:nvGrpSpPr>
      <p:grpSpPr>
        <a:xfrm>
          <a:off x="0" y="0"/>
          <a:ext cx="0" cy="0"/>
          <a:chOff x="0" y="0"/>
          <a:chExt cx="0" cy="0"/>
        </a:xfrm>
      </p:grpSpPr>
      <p:pic>
        <p:nvPicPr>
          <p:cNvPr id="2" name="Image 0" descr="anbieter.jpg">    </p:cNvPr>
          <p:cNvPicPr>
            <a:picLocks noChangeAspect="1"/>
          </p:cNvPicPr>
          <p:nvPr/>
        </p:nvPicPr>
        <p:blipFill>
          <a:blip r:embed="rId1"/>
          <a:srcRect l="16926" r="16926" t="0" b="0"/>
          <a:stretch/>
        </p:blipFill>
        <p:spPr>
          <a:xfrm>
            <a:off x="4063898" y="0"/>
            <a:ext cx="8127797" cy="6858000"/>
          </a:xfrm>
          <a:prstGeom prst="rect">
            <a:avLst/>
          </a:prstGeom>
        </p:spPr>
      </p:pic>
      <p:sp>
        <p:nvSpPr>
          <p:cNvPr id="3" name="Text 0"/>
          <p:cNvSpPr/>
          <p:nvPr/>
        </p:nvSpPr>
        <p:spPr>
          <a:xfrm>
            <a:off x="685800" y="590550"/>
            <a:ext cx="2816352" cy="45720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ANBIETER UND MODELLE</a:t>
            </a:r>
            <a:endParaRPr lang="de-CH" sz="1050" dirty="0"/>
          </a:p>
        </p:txBody>
      </p:sp>
      <p:sp>
        <p:nvSpPr>
          <p:cNvPr id="4" name="Text 1"/>
          <p:cNvSpPr/>
          <p:nvPr/>
        </p:nvSpPr>
        <p:spPr>
          <a:xfrm>
            <a:off x="685800" y="1257300"/>
            <a:ext cx="2852928" cy="1860804"/>
          </a:xfrm>
          <a:prstGeom prst="rect">
            <a:avLst/>
          </a:prstGeom>
          <a:noFill/>
          <a:ln/>
        </p:spPr>
        <p:txBody>
          <a:bodyPr wrap="square" lIns="91440" tIns="0" rIns="0" bIns="0" rtlCol="0" anchor="t"/>
          <a:lstStyle/>
          <a:p>
            <a:pPr indent="0" marL="0">
              <a:lnSpc>
                <a:spcPct val="110000"/>
              </a:lnSpc>
              <a:buNone/>
            </a:pPr>
            <a:r>
              <a:rPr lang="de-CH" altLang="en-US" sz="3000" b="1" dirty="0">
                <a:solidFill>
                  <a:srgbClr val="0D1830"/>
                </a:solidFill>
                <a:latin typeface="Calibri Light" pitchFamily="34" charset="0"/>
                <a:ea typeface="Calibri Light" pitchFamily="34" charset="-122"/>
                <a:cs typeface="Calibri Light" pitchFamily="34" charset="-120"/>
              </a:rPr>
              <a:t>Nicht das beste Modell. Das passende Werkzeug.</a:t>
            </a:r>
            <a:endParaRPr lang="de-CH" sz="3000" dirty="0"/>
          </a:p>
        </p:txBody>
      </p:sp>
      <p:sp>
        <p:nvSpPr>
          <p:cNvPr id="5" name="Text 2"/>
          <p:cNvSpPr/>
          <p:nvPr/>
        </p:nvSpPr>
        <p:spPr>
          <a:xfrm>
            <a:off x="685800" y="3300984"/>
            <a:ext cx="2852928" cy="1188720"/>
          </a:xfrm>
          <a:prstGeom prst="rect">
            <a:avLst/>
          </a:prstGeom>
          <a:noFill/>
          <a:ln/>
        </p:spPr>
        <p:txBody>
          <a:bodyPr wrap="square" lIns="91440" tIns="0" rIns="0" bIns="0" rtlCol="0" anchor="t"/>
          <a:lstStyle/>
          <a:p>
            <a:pPr indent="0" marL="0">
              <a:lnSpc>
                <a:spcPct val="110000"/>
              </a:lnSpc>
              <a:buNone/>
            </a:pPr>
            <a:r>
              <a:rPr lang="de-CH" altLang="en-US" sz="1800" dirty="0">
                <a:solidFill>
                  <a:srgbClr val="566173"/>
                </a:solidFill>
                <a:latin typeface="Calibri" pitchFamily="34" charset="0"/>
                <a:ea typeface="Calibri" pitchFamily="34" charset="-122"/>
                <a:cs typeface="Calibri" pitchFamily="34" charset="-120"/>
              </a:rPr>
              <a:t>Wer steckt hinter welcher App, und was geht mit dem Gratiskonto?</a:t>
            </a:r>
            <a:endParaRPr lang="de-CH" sz="1800" dirty="0"/>
          </a:p>
        </p:txBody>
      </p:sp>
      <p:sp>
        <p:nvSpPr>
          <p:cNvPr id="6" name="Shape 3"/>
          <p:cNvSpPr/>
          <p:nvPr/>
        </p:nvSpPr>
        <p:spPr>
          <a:xfrm>
            <a:off x="0" y="6291072"/>
            <a:ext cx="12191695" cy="566928"/>
          </a:xfrm>
          <a:prstGeom prst="rect">
            <a:avLst>
              <a:gd name="adj" fmla="val 24194"/>
            </a:avLst>
          </a:prstGeom>
          <a:solidFill>
            <a:srgbClr val="F7F4EC"/>
          </a:solidFill>
          <a:ln w="9525">
            <a:solidFill>
              <a:srgbClr val="F7F4EC"/>
            </a:solidFill>
            <a:prstDash val="solid"/>
          </a:ln>
        </p:spPr>
      </p:sp>
      <p:sp>
        <p:nvSpPr>
          <p:cNvPr id="7" name="Text 4"/>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8" name="Text 5"/>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Anbieter</a:t>
            </a:r>
            <a:endParaRPr lang="de-CH" sz="1050" dirty="0"/>
          </a:p>
        </p:txBody>
      </p:sp>
      <p:sp>
        <p:nvSpPr>
          <p:cNvPr id="9" name="Text 6"/>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16</a:t>
            </a:r>
            <a:endParaRPr lang="de-CH"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4">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DIE LANDKARTE</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Acht Werkzeuge, die du kennen solltest</a:t>
            </a:r>
            <a:endParaRPr lang="de-CH" sz="3600" dirty="0"/>
          </a:p>
        </p:txBody>
      </p:sp>
      <p:sp>
        <p:nvSpPr>
          <p:cNvPr id="4" name="Shape 2"/>
          <p:cNvSpPr/>
          <p:nvPr/>
        </p:nvSpPr>
        <p:spPr>
          <a:xfrm>
            <a:off x="685800" y="2057400"/>
            <a:ext cx="5364328" cy="896112"/>
          </a:xfrm>
          <a:prstGeom prst="roundRect">
            <a:avLst>
              <a:gd name="adj" fmla="val 15306"/>
            </a:avLst>
          </a:prstGeom>
          <a:solidFill>
            <a:srgbClr val="DDF4FC"/>
          </a:solidFill>
          <a:ln w="9525">
            <a:solidFill>
              <a:srgbClr val="CCD5DB"/>
            </a:solidFill>
            <a:prstDash val="solid"/>
          </a:ln>
        </p:spPr>
      </p:sp>
      <p:sp>
        <p:nvSpPr>
          <p:cNvPr id="5" name="Text 3"/>
          <p:cNvSpPr/>
          <p:nvPr/>
        </p:nvSpPr>
        <p:spPr>
          <a:xfrm>
            <a:off x="914400" y="2194560"/>
            <a:ext cx="490712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ChatGPT · OpenAI, USA</a:t>
            </a:r>
            <a:endParaRPr lang="de-CH" sz="1800" dirty="0"/>
          </a:p>
        </p:txBody>
      </p:sp>
      <p:sp>
        <p:nvSpPr>
          <p:cNvPr id="6" name="Text 4"/>
          <p:cNvSpPr/>
          <p:nvPr/>
        </p:nvSpPr>
        <p:spPr>
          <a:xfrm>
            <a:off x="914400" y="2514600"/>
            <a:ext cx="4907128" cy="301752"/>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Allrounder: Dialog, Text, Bilder, Websuche</a:t>
            </a:r>
            <a:endParaRPr lang="de-CH" sz="1575" dirty="0"/>
          </a:p>
        </p:txBody>
      </p:sp>
      <p:sp>
        <p:nvSpPr>
          <p:cNvPr id="7" name="Shape 5"/>
          <p:cNvSpPr/>
          <p:nvPr/>
        </p:nvSpPr>
        <p:spPr>
          <a:xfrm>
            <a:off x="6141568" y="2057400"/>
            <a:ext cx="5364328" cy="896112"/>
          </a:xfrm>
          <a:prstGeom prst="roundRect">
            <a:avLst>
              <a:gd name="adj" fmla="val 15306"/>
            </a:avLst>
          </a:prstGeom>
          <a:solidFill>
            <a:srgbClr val="FFFFFF"/>
          </a:solidFill>
          <a:ln w="9525">
            <a:solidFill>
              <a:srgbClr val="CCD5DB"/>
            </a:solidFill>
            <a:prstDash val="solid"/>
          </a:ln>
        </p:spPr>
      </p:sp>
      <p:sp>
        <p:nvSpPr>
          <p:cNvPr id="8" name="Text 6"/>
          <p:cNvSpPr/>
          <p:nvPr/>
        </p:nvSpPr>
        <p:spPr>
          <a:xfrm>
            <a:off x="6370168" y="2194560"/>
            <a:ext cx="490712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Claude · Anthropic, USA</a:t>
            </a:r>
            <a:endParaRPr lang="de-CH" sz="1800" dirty="0"/>
          </a:p>
        </p:txBody>
      </p:sp>
      <p:sp>
        <p:nvSpPr>
          <p:cNvPr id="9" name="Text 7"/>
          <p:cNvSpPr/>
          <p:nvPr/>
        </p:nvSpPr>
        <p:spPr>
          <a:xfrm>
            <a:off x="6370168" y="2514600"/>
            <a:ext cx="4907128" cy="301752"/>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Lange Texte, Struktur, sorgfältiger Ton</a:t>
            </a:r>
            <a:endParaRPr lang="de-CH" sz="1575" dirty="0"/>
          </a:p>
        </p:txBody>
      </p:sp>
      <p:sp>
        <p:nvSpPr>
          <p:cNvPr id="10" name="Shape 8"/>
          <p:cNvSpPr/>
          <p:nvPr/>
        </p:nvSpPr>
        <p:spPr>
          <a:xfrm>
            <a:off x="685800" y="3044952"/>
            <a:ext cx="5364328" cy="896112"/>
          </a:xfrm>
          <a:prstGeom prst="roundRect">
            <a:avLst>
              <a:gd name="adj" fmla="val 15306"/>
            </a:avLst>
          </a:prstGeom>
          <a:solidFill>
            <a:srgbClr val="FFFFFF"/>
          </a:solidFill>
          <a:ln w="9525">
            <a:solidFill>
              <a:srgbClr val="CCD5DB"/>
            </a:solidFill>
            <a:prstDash val="solid"/>
          </a:ln>
        </p:spPr>
      </p:sp>
      <p:sp>
        <p:nvSpPr>
          <p:cNvPr id="11" name="Text 9"/>
          <p:cNvSpPr/>
          <p:nvPr/>
        </p:nvSpPr>
        <p:spPr>
          <a:xfrm>
            <a:off x="914400" y="3182112"/>
            <a:ext cx="490712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Gemini · Google, USA</a:t>
            </a:r>
            <a:endParaRPr lang="de-CH" sz="1800" dirty="0"/>
          </a:p>
        </p:txBody>
      </p:sp>
      <p:sp>
        <p:nvSpPr>
          <p:cNvPr id="12" name="Text 10"/>
          <p:cNvSpPr/>
          <p:nvPr/>
        </p:nvSpPr>
        <p:spPr>
          <a:xfrm>
            <a:off x="914400" y="3502152"/>
            <a:ext cx="4907128" cy="301752"/>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Google-Dienste, Bilder, Deep Research</a:t>
            </a:r>
            <a:endParaRPr lang="de-CH" sz="1575" dirty="0"/>
          </a:p>
        </p:txBody>
      </p:sp>
      <p:sp>
        <p:nvSpPr>
          <p:cNvPr id="13" name="Shape 11"/>
          <p:cNvSpPr/>
          <p:nvPr/>
        </p:nvSpPr>
        <p:spPr>
          <a:xfrm>
            <a:off x="6141568" y="3044952"/>
            <a:ext cx="5364328" cy="896112"/>
          </a:xfrm>
          <a:prstGeom prst="roundRect">
            <a:avLst>
              <a:gd name="adj" fmla="val 15306"/>
            </a:avLst>
          </a:prstGeom>
          <a:solidFill>
            <a:srgbClr val="DDF4FC"/>
          </a:solidFill>
          <a:ln w="9525">
            <a:solidFill>
              <a:srgbClr val="CCD5DB"/>
            </a:solidFill>
            <a:prstDash val="solid"/>
          </a:ln>
        </p:spPr>
      </p:sp>
      <p:sp>
        <p:nvSpPr>
          <p:cNvPr id="14" name="Text 12"/>
          <p:cNvSpPr/>
          <p:nvPr/>
        </p:nvSpPr>
        <p:spPr>
          <a:xfrm>
            <a:off x="6370168" y="3182112"/>
            <a:ext cx="490712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Copilot · Microsoft, USA</a:t>
            </a:r>
            <a:endParaRPr lang="de-CH" sz="1800" dirty="0"/>
          </a:p>
        </p:txBody>
      </p:sp>
      <p:sp>
        <p:nvSpPr>
          <p:cNvPr id="15" name="Text 13"/>
          <p:cNvSpPr/>
          <p:nvPr/>
        </p:nvSpPr>
        <p:spPr>
          <a:xfrm>
            <a:off x="6370168" y="3502152"/>
            <a:ext cx="4907128" cy="301752"/>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In Windows, Edge und Office eingebaut</a:t>
            </a:r>
            <a:endParaRPr lang="de-CH" sz="1575" dirty="0"/>
          </a:p>
        </p:txBody>
      </p:sp>
      <p:sp>
        <p:nvSpPr>
          <p:cNvPr id="16" name="Shape 14"/>
          <p:cNvSpPr/>
          <p:nvPr/>
        </p:nvSpPr>
        <p:spPr>
          <a:xfrm>
            <a:off x="685800" y="4032504"/>
            <a:ext cx="5364328" cy="896112"/>
          </a:xfrm>
          <a:prstGeom prst="roundRect">
            <a:avLst>
              <a:gd name="adj" fmla="val 15306"/>
            </a:avLst>
          </a:prstGeom>
          <a:solidFill>
            <a:srgbClr val="FFFFFF"/>
          </a:solidFill>
          <a:ln w="9525">
            <a:solidFill>
              <a:srgbClr val="CCD5DB"/>
            </a:solidFill>
            <a:prstDash val="solid"/>
          </a:ln>
        </p:spPr>
      </p:sp>
      <p:sp>
        <p:nvSpPr>
          <p:cNvPr id="17" name="Text 15"/>
          <p:cNvSpPr/>
          <p:nvPr/>
        </p:nvSpPr>
        <p:spPr>
          <a:xfrm>
            <a:off x="914400" y="4169664"/>
            <a:ext cx="490712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Vibe (früher Le Chat) · Mistral, Frankreich</a:t>
            </a:r>
            <a:endParaRPr lang="de-CH" sz="1800" dirty="0"/>
          </a:p>
        </p:txBody>
      </p:sp>
      <p:sp>
        <p:nvSpPr>
          <p:cNvPr id="18" name="Text 16"/>
          <p:cNvSpPr/>
          <p:nvPr/>
        </p:nvSpPr>
        <p:spPr>
          <a:xfrm>
            <a:off x="914400" y="4489704"/>
            <a:ext cx="4907128" cy="301752"/>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Europäische Alternative</a:t>
            </a:r>
            <a:endParaRPr lang="de-CH" sz="1575" dirty="0"/>
          </a:p>
        </p:txBody>
      </p:sp>
      <p:sp>
        <p:nvSpPr>
          <p:cNvPr id="19" name="Shape 17"/>
          <p:cNvSpPr/>
          <p:nvPr/>
        </p:nvSpPr>
        <p:spPr>
          <a:xfrm>
            <a:off x="6141568" y="4032504"/>
            <a:ext cx="5364328" cy="896112"/>
          </a:xfrm>
          <a:prstGeom prst="roundRect">
            <a:avLst>
              <a:gd name="adj" fmla="val 15306"/>
            </a:avLst>
          </a:prstGeom>
          <a:solidFill>
            <a:srgbClr val="FFFFFF"/>
          </a:solidFill>
          <a:ln w="9525">
            <a:solidFill>
              <a:srgbClr val="CCD5DB"/>
            </a:solidFill>
            <a:prstDash val="solid"/>
          </a:ln>
        </p:spPr>
      </p:sp>
      <p:sp>
        <p:nvSpPr>
          <p:cNvPr id="20" name="Text 18"/>
          <p:cNvSpPr/>
          <p:nvPr/>
        </p:nvSpPr>
        <p:spPr>
          <a:xfrm>
            <a:off x="6370168" y="4169664"/>
            <a:ext cx="490712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Perplexity · USA</a:t>
            </a:r>
            <a:endParaRPr lang="de-CH" sz="1800" dirty="0"/>
          </a:p>
        </p:txBody>
      </p:sp>
      <p:sp>
        <p:nvSpPr>
          <p:cNvPr id="21" name="Text 19"/>
          <p:cNvSpPr/>
          <p:nvPr/>
        </p:nvSpPr>
        <p:spPr>
          <a:xfrm>
            <a:off x="6370168" y="4489704"/>
            <a:ext cx="4907128" cy="301752"/>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Suche mit Quellenangaben</a:t>
            </a:r>
            <a:endParaRPr lang="de-CH" sz="1575" dirty="0"/>
          </a:p>
        </p:txBody>
      </p:sp>
      <p:sp>
        <p:nvSpPr>
          <p:cNvPr id="22" name="Shape 20"/>
          <p:cNvSpPr/>
          <p:nvPr/>
        </p:nvSpPr>
        <p:spPr>
          <a:xfrm>
            <a:off x="685800" y="5020056"/>
            <a:ext cx="5364328" cy="896112"/>
          </a:xfrm>
          <a:prstGeom prst="roundRect">
            <a:avLst>
              <a:gd name="adj" fmla="val 15306"/>
            </a:avLst>
          </a:prstGeom>
          <a:solidFill>
            <a:srgbClr val="DDF4FC"/>
          </a:solidFill>
          <a:ln w="9525">
            <a:solidFill>
              <a:srgbClr val="CCD5DB"/>
            </a:solidFill>
            <a:prstDash val="solid"/>
          </a:ln>
        </p:spPr>
      </p:sp>
      <p:sp>
        <p:nvSpPr>
          <p:cNvPr id="23" name="Text 21"/>
          <p:cNvSpPr/>
          <p:nvPr/>
        </p:nvSpPr>
        <p:spPr>
          <a:xfrm>
            <a:off x="914400" y="5157216"/>
            <a:ext cx="490712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Gemini Notebook (früher NotebookLM) · Google</a:t>
            </a:r>
            <a:endParaRPr lang="de-CH" sz="1800" dirty="0"/>
          </a:p>
        </p:txBody>
      </p:sp>
      <p:sp>
        <p:nvSpPr>
          <p:cNvPr id="24" name="Text 22"/>
          <p:cNvSpPr/>
          <p:nvPr/>
        </p:nvSpPr>
        <p:spPr>
          <a:xfrm>
            <a:off x="914400" y="5477256"/>
            <a:ext cx="4907128" cy="301752"/>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Arbeiten mit eigenen Quellen</a:t>
            </a:r>
            <a:endParaRPr lang="de-CH" sz="1575" dirty="0"/>
          </a:p>
        </p:txBody>
      </p:sp>
      <p:sp>
        <p:nvSpPr>
          <p:cNvPr id="25" name="Shape 23"/>
          <p:cNvSpPr/>
          <p:nvPr/>
        </p:nvSpPr>
        <p:spPr>
          <a:xfrm>
            <a:off x="6141568" y="5020056"/>
            <a:ext cx="5364328" cy="896112"/>
          </a:xfrm>
          <a:prstGeom prst="roundRect">
            <a:avLst>
              <a:gd name="adj" fmla="val 15306"/>
            </a:avLst>
          </a:prstGeom>
          <a:solidFill>
            <a:srgbClr val="F7E5E8"/>
          </a:solidFill>
          <a:ln w="9525">
            <a:solidFill>
              <a:srgbClr val="CCD5DB"/>
            </a:solidFill>
            <a:prstDash val="solid"/>
          </a:ln>
        </p:spPr>
      </p:sp>
      <p:sp>
        <p:nvSpPr>
          <p:cNvPr id="26" name="Text 24"/>
          <p:cNvSpPr/>
          <p:nvPr/>
        </p:nvSpPr>
        <p:spPr>
          <a:xfrm>
            <a:off x="6370168" y="5157216"/>
            <a:ext cx="490712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A52D3B"/>
                </a:solidFill>
                <a:latin typeface="Calibri" pitchFamily="34" charset="0"/>
                <a:ea typeface="Calibri" pitchFamily="34" charset="-122"/>
                <a:cs typeface="Calibri" pitchFamily="34" charset="-120"/>
              </a:rPr>
              <a:t>DeepSeek · China</a:t>
            </a:r>
            <a:endParaRPr lang="de-CH" sz="1800" dirty="0"/>
          </a:p>
        </p:txBody>
      </p:sp>
      <p:sp>
        <p:nvSpPr>
          <p:cNvPr id="27" name="Text 25"/>
          <p:cNvSpPr/>
          <p:nvPr/>
        </p:nvSpPr>
        <p:spPr>
          <a:xfrm>
            <a:off x="6370168" y="5477256"/>
            <a:ext cx="4907128" cy="301752"/>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Daten auf Servern in China. Im Kurs nicht verwenden.</a:t>
            </a:r>
            <a:endParaRPr lang="de-CH" sz="1575" dirty="0"/>
          </a:p>
        </p:txBody>
      </p:sp>
      <p:sp>
        <p:nvSpPr>
          <p:cNvPr id="28" name="Text 26"/>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29" name="Text 27"/>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Anbieter</a:t>
            </a:r>
            <a:endParaRPr lang="de-CH" sz="1050" dirty="0"/>
          </a:p>
        </p:txBody>
      </p:sp>
      <p:sp>
        <p:nvSpPr>
          <p:cNvPr id="30" name="Text 28"/>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17</a:t>
            </a:r>
            <a:endParaRPr lang="de-CH"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5">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GRATISKONTO · STAND 24.10.2026</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Was geht kostenlos?</a:t>
            </a:r>
            <a:endParaRPr lang="de-CH" sz="3600" dirty="0"/>
          </a:p>
        </p:txBody>
      </p:sp>
      <p:sp>
        <p:nvSpPr>
          <p:cNvPr id="4" name="Text 2"/>
          <p:cNvSpPr/>
          <p:nvPr/>
        </p:nvSpPr>
        <p:spPr>
          <a:xfrm>
            <a:off x="685800" y="2249424"/>
            <a:ext cx="1828800" cy="484632"/>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ChatGPT</a:t>
            </a:r>
            <a:endParaRPr lang="de-CH" sz="1800" dirty="0"/>
          </a:p>
        </p:txBody>
      </p:sp>
      <p:sp>
        <p:nvSpPr>
          <p:cNvPr id="5" name="Text 3"/>
          <p:cNvSpPr/>
          <p:nvPr/>
        </p:nvSpPr>
        <p:spPr>
          <a:xfrm>
            <a:off x="2926080" y="2267712"/>
            <a:ext cx="8119872" cy="48463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GPT-6, Websuche, Dateien, Bilder (Images 2.5). Jede Funktion mit eigenem Limit.</a:t>
            </a:r>
            <a:endParaRPr lang="de-CH" sz="1575" dirty="0"/>
          </a:p>
        </p:txBody>
      </p:sp>
      <p:sp>
        <p:nvSpPr>
          <p:cNvPr id="6" name="Text 4"/>
          <p:cNvSpPr/>
          <p:nvPr/>
        </p:nvSpPr>
        <p:spPr>
          <a:xfrm>
            <a:off x="685800" y="2871216"/>
            <a:ext cx="1828800" cy="484632"/>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Claude</a:t>
            </a:r>
            <a:endParaRPr lang="de-CH" sz="1800" dirty="0"/>
          </a:p>
        </p:txBody>
      </p:sp>
      <p:sp>
        <p:nvSpPr>
          <p:cNvPr id="7" name="Text 5"/>
          <p:cNvSpPr/>
          <p:nvPr/>
        </p:nvSpPr>
        <p:spPr>
          <a:xfrm>
            <a:off x="2926080" y="2889504"/>
            <a:ext cx="8119872" cy="48463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Sonnet 5.5, Websuche, Dateien, Artifacts. Keine Bilder. Kontingent im 5-Stunden-Fenster.</a:t>
            </a:r>
            <a:endParaRPr lang="de-CH" sz="1575" dirty="0"/>
          </a:p>
        </p:txBody>
      </p:sp>
      <p:sp>
        <p:nvSpPr>
          <p:cNvPr id="8" name="Text 6"/>
          <p:cNvSpPr/>
          <p:nvPr/>
        </p:nvSpPr>
        <p:spPr>
          <a:xfrm>
            <a:off x="685800" y="3493008"/>
            <a:ext cx="1828800" cy="484632"/>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Gemini</a:t>
            </a:r>
            <a:endParaRPr lang="de-CH" sz="1800" dirty="0"/>
          </a:p>
        </p:txBody>
      </p:sp>
      <p:sp>
        <p:nvSpPr>
          <p:cNvPr id="9" name="Text 7"/>
          <p:cNvSpPr/>
          <p:nvPr/>
        </p:nvSpPr>
        <p:spPr>
          <a:xfrm>
            <a:off x="2926080" y="3511296"/>
            <a:ext cx="8119872" cy="48463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Flash-Lite, Bilder (Nano Banana 2), Canvas, Deep Research. 5-Stunden- und Wochenlimit.</a:t>
            </a:r>
            <a:endParaRPr lang="de-CH" sz="1575" dirty="0"/>
          </a:p>
        </p:txBody>
      </p:sp>
      <p:sp>
        <p:nvSpPr>
          <p:cNvPr id="10" name="Text 8"/>
          <p:cNvSpPr/>
          <p:nvPr/>
        </p:nvSpPr>
        <p:spPr>
          <a:xfrm>
            <a:off x="685800" y="4114800"/>
            <a:ext cx="1828800" cy="484632"/>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Vibe</a:t>
            </a:r>
            <a:endParaRPr lang="de-CH" sz="1800" dirty="0"/>
          </a:p>
        </p:txBody>
      </p:sp>
      <p:sp>
        <p:nvSpPr>
          <p:cNvPr id="11" name="Text 9"/>
          <p:cNvSpPr/>
          <p:nvPr/>
        </p:nvSpPr>
        <p:spPr>
          <a:xfrm>
            <a:off x="2926080" y="4133088"/>
            <a:ext cx="8119872" cy="48463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Chat, Websuche, einfache Bilder, Konnektoren. Begrenzte Nachrichten.</a:t>
            </a:r>
            <a:endParaRPr lang="de-CH" sz="1575" dirty="0"/>
          </a:p>
        </p:txBody>
      </p:sp>
      <p:sp>
        <p:nvSpPr>
          <p:cNvPr id="12" name="Text 10"/>
          <p:cNvSpPr/>
          <p:nvPr/>
        </p:nvSpPr>
        <p:spPr>
          <a:xfrm>
            <a:off x="685800" y="4736592"/>
            <a:ext cx="1828800" cy="484632"/>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Perplexity</a:t>
            </a:r>
            <a:endParaRPr lang="de-CH" sz="1800" dirty="0"/>
          </a:p>
        </p:txBody>
      </p:sp>
      <p:sp>
        <p:nvSpPr>
          <p:cNvPr id="13" name="Text 11"/>
          <p:cNvSpPr/>
          <p:nvPr/>
        </p:nvSpPr>
        <p:spPr>
          <a:xfrm>
            <a:off x="2926080" y="4754880"/>
            <a:ext cx="8119872" cy="48463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Unbegrenzt einfache Suche, wenige Pro-Suchen pro Tag.</a:t>
            </a:r>
            <a:endParaRPr lang="de-CH" sz="1575" dirty="0"/>
          </a:p>
        </p:txBody>
      </p:sp>
      <p:sp>
        <p:nvSpPr>
          <p:cNvPr id="14" name="Shape 12"/>
          <p:cNvSpPr/>
          <p:nvPr/>
        </p:nvSpPr>
        <p:spPr>
          <a:xfrm>
            <a:off x="685800" y="5486400"/>
            <a:ext cx="10820095" cy="571500"/>
          </a:xfrm>
          <a:prstGeom prst="roundRect">
            <a:avLst>
              <a:gd name="adj" fmla="val 24000"/>
            </a:avLst>
          </a:prstGeom>
          <a:solidFill>
            <a:srgbClr val="F8E8BD"/>
          </a:solidFill>
          <a:ln w="9525">
            <a:solidFill>
              <a:srgbClr val="F8E8BD"/>
            </a:solidFill>
            <a:prstDash val="solid"/>
          </a:ln>
        </p:spPr>
      </p:sp>
      <p:sp>
        <p:nvSpPr>
          <p:cNvPr id="15" name="Text 13"/>
          <p:cNvSpPr/>
          <p:nvPr/>
        </p:nvSpPr>
        <p:spPr>
          <a:xfrm>
            <a:off x="914400" y="5623560"/>
            <a:ext cx="10362895" cy="297180"/>
          </a:xfrm>
          <a:prstGeom prst="rect">
            <a:avLst/>
          </a:prstGeom>
          <a:noFill/>
          <a:ln/>
        </p:spPr>
        <p:txBody>
          <a:bodyPr wrap="square" lIns="0" tIns="0" rIns="0" bIns="0" rtlCol="0" anchor="t"/>
          <a:lstStyle/>
          <a:p>
            <a:pPr algn="l" indent="0" marL="0">
              <a:lnSpc>
                <a:spcPct val="110000"/>
              </a:lnSpc>
              <a:buNone/>
            </a:pPr>
            <a:r>
              <a:rPr lang="de-CH" altLang="en-US" sz="1500" b="1" dirty="0">
                <a:solidFill>
                  <a:srgbClr val="0D1830"/>
                </a:solidFill>
                <a:latin typeface="Calibri" pitchFamily="34" charset="0"/>
                <a:ea typeface="Calibri" pitchFamily="34" charset="-122"/>
                <a:cs typeface="Calibri" pitchFamily="34" charset="-120"/>
              </a:rPr>
              <a:t>Limit erreicht? Einfach ins nächste Werkzeug wechseln. Angebote ändern sich oft: im eigenen Konto prüfen.</a:t>
            </a:r>
            <a:endParaRPr lang="de-CH" sz="1500" dirty="0"/>
          </a:p>
        </p:txBody>
      </p:sp>
      <p:sp>
        <p:nvSpPr>
          <p:cNvPr id="16" name="Text 14"/>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7" name="Text 15"/>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Anbieter</a:t>
            </a:r>
            <a:endParaRPr lang="de-CH" sz="1050" dirty="0"/>
          </a:p>
        </p:txBody>
      </p:sp>
      <p:sp>
        <p:nvSpPr>
          <p:cNvPr id="18" name="Text 16"/>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18</a:t>
            </a:r>
            <a:endParaRPr lang="de-CH"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6">
    <p:bg>
      <p:bgPr>
        <a:solidFill>
          <a:srgbClr val="F1FAFD"/>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ARENA · 10 MIN.</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Ein Prompt, drei Werkzeuge</a:t>
            </a:r>
            <a:endParaRPr lang="de-CH" sz="3600" dirty="0"/>
          </a:p>
        </p:txBody>
      </p:sp>
      <p:sp>
        <p:nvSpPr>
          <p:cNvPr id="4" name="Shape 2"/>
          <p:cNvSpPr/>
          <p:nvPr/>
        </p:nvSpPr>
        <p:spPr>
          <a:xfrm>
            <a:off x="685800" y="2286000"/>
            <a:ext cx="6858000" cy="2560320"/>
          </a:xfrm>
          <a:prstGeom prst="roundRect">
            <a:avLst>
              <a:gd name="adj" fmla="val 5357"/>
            </a:avLst>
          </a:prstGeom>
          <a:solidFill>
            <a:srgbClr val="FFFFFF"/>
          </a:solidFill>
          <a:ln w="9525">
            <a:solidFill>
              <a:srgbClr val="CCD5DB"/>
            </a:solidFill>
            <a:prstDash val="solid"/>
          </a:ln>
        </p:spPr>
      </p:sp>
      <p:sp>
        <p:nvSpPr>
          <p:cNvPr id="5" name="Text 3"/>
          <p:cNvSpPr/>
          <p:nvPr/>
        </p:nvSpPr>
        <p:spPr>
          <a:xfrm>
            <a:off x="914400" y="2423160"/>
            <a:ext cx="6400800" cy="201168"/>
          </a:xfrm>
          <a:prstGeom prst="rect">
            <a:avLst/>
          </a:prstGeom>
          <a:noFill/>
          <a:ln/>
        </p:spPr>
        <p:txBody>
          <a:bodyPr wrap="square" lIns="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PROMPT</a:t>
            </a:r>
            <a:endParaRPr lang="de-CH" sz="1050" dirty="0"/>
          </a:p>
        </p:txBody>
      </p:sp>
      <p:sp>
        <p:nvSpPr>
          <p:cNvPr id="6" name="Text 4"/>
          <p:cNvSpPr/>
          <p:nvPr/>
        </p:nvSpPr>
        <p:spPr>
          <a:xfrm>
            <a:off x="914400" y="2798064"/>
            <a:ext cx="6400800" cy="957834"/>
          </a:xfrm>
          <a:prstGeom prst="rect">
            <a:avLst/>
          </a:prstGeom>
          <a:noFill/>
          <a:ln/>
        </p:spPr>
        <p:txBody>
          <a:bodyPr wrap="square" lIns="0" tIns="0" rIns="0" bIns="0" rtlCol="0" anchor="t"/>
          <a:lstStyle/>
          <a:p>
            <a:pPr indent="0" marL="0">
              <a:lnSpc>
                <a:spcPct val="110000"/>
              </a:lnSpc>
              <a:buNone/>
            </a:pPr>
            <a:r>
              <a:rPr lang="de-CH" altLang="en-US" sz="2025" dirty="0">
                <a:solidFill>
                  <a:srgbClr val="0D1830"/>
                </a:solidFill>
                <a:latin typeface="Calibri" pitchFamily="34" charset="0"/>
                <a:ea typeface="Calibri" pitchFamily="34" charset="-122"/>
                <a:cs typeface="Calibri" pitchFamily="34" charset="-120"/>
              </a:rPr>
              <a:t>«Erkläre einer 70-jährigen Nachbarin in höchstens sechs Sätzen, was eine Cloud ist. Schweizer Hochdeutsch, freundlich, mit einem Beispiel aus dem Alltag.»</a:t>
            </a:r>
            <a:endParaRPr lang="de-CH" sz="2025" dirty="0"/>
          </a:p>
        </p:txBody>
      </p:sp>
      <p:sp>
        <p:nvSpPr>
          <p:cNvPr id="7" name="Shape 5"/>
          <p:cNvSpPr/>
          <p:nvPr/>
        </p:nvSpPr>
        <p:spPr>
          <a:xfrm>
            <a:off x="7905902" y="2286000"/>
            <a:ext cx="3599993" cy="2560320"/>
          </a:xfrm>
          <a:prstGeom prst="roundRect">
            <a:avLst>
              <a:gd name="adj" fmla="val 5357"/>
            </a:avLst>
          </a:prstGeom>
          <a:solidFill>
            <a:srgbClr val="0D1830"/>
          </a:solidFill>
          <a:ln w="9525">
            <a:solidFill>
              <a:srgbClr val="0D1830"/>
            </a:solidFill>
            <a:prstDash val="solid"/>
          </a:ln>
        </p:spPr>
      </p:sp>
      <p:sp>
        <p:nvSpPr>
          <p:cNvPr id="8" name="Text 6"/>
          <p:cNvSpPr/>
          <p:nvPr/>
        </p:nvSpPr>
        <p:spPr>
          <a:xfrm>
            <a:off x="8134502" y="2432304"/>
            <a:ext cx="3142793" cy="502920"/>
          </a:xfrm>
          <a:prstGeom prst="rect">
            <a:avLst/>
          </a:prstGeom>
          <a:noFill/>
          <a:ln/>
        </p:spPr>
        <p:txBody>
          <a:bodyPr wrap="square" lIns="0" tIns="0" rIns="0" bIns="0" rtlCol="0" anchor="t"/>
          <a:lstStyle/>
          <a:p>
            <a:pPr indent="0" marL="0">
              <a:lnSpc>
                <a:spcPct val="110000"/>
              </a:lnSpc>
              <a:buNone/>
            </a:pPr>
            <a:r>
              <a:rPr lang="de-CH" altLang="en-US" sz="1400" b="1" dirty="0">
                <a:solidFill>
                  <a:srgbClr val="E8A317"/>
                </a:solidFill>
                <a:latin typeface="Calibri" pitchFamily="34" charset="0"/>
                <a:ea typeface="Calibri" pitchFamily="34" charset="-122"/>
                <a:cs typeface="Calibri" pitchFamily="34" charset="-120"/>
              </a:rPr>
              <a:t>Bewertungsraster (je 1–3 Punkte)</a:t>
            </a:r>
            <a:endParaRPr lang="de-CH" sz="1400" dirty="0"/>
          </a:p>
        </p:txBody>
      </p:sp>
      <p:sp>
        <p:nvSpPr>
          <p:cNvPr id="9" name="Text 7"/>
          <p:cNvSpPr/>
          <p:nvPr/>
        </p:nvSpPr>
        <p:spPr>
          <a:xfrm>
            <a:off x="8134502" y="3063240"/>
            <a:ext cx="3142793" cy="283464"/>
          </a:xfrm>
          <a:prstGeom prst="rect">
            <a:avLst/>
          </a:prstGeom>
          <a:noFill/>
          <a:ln/>
        </p:spPr>
        <p:txBody>
          <a:bodyPr wrap="square" lIns="0" tIns="0" rIns="0" bIns="0" rtlCol="0" anchor="t"/>
          <a:lstStyle/>
          <a:p>
            <a:pPr indent="0" marL="0">
              <a:lnSpc>
                <a:spcPct val="110000"/>
              </a:lnSpc>
              <a:buNone/>
            </a:pPr>
            <a:r>
              <a:rPr lang="de-CH" altLang="en-US" sz="1650" dirty="0">
                <a:solidFill>
                  <a:srgbClr val="FFFFFF"/>
                </a:solidFill>
                <a:latin typeface="Calibri" pitchFamily="34" charset="0"/>
                <a:ea typeface="Calibri" pitchFamily="34" charset="-122"/>
                <a:cs typeface="Calibri" pitchFamily="34" charset="-120"/>
              </a:rPr>
              <a:t>Verständlich</a:t>
            </a:r>
            <a:endParaRPr lang="de-CH" sz="1650" dirty="0"/>
          </a:p>
        </p:txBody>
      </p:sp>
      <p:sp>
        <p:nvSpPr>
          <p:cNvPr id="10" name="Text 8"/>
          <p:cNvSpPr/>
          <p:nvPr/>
        </p:nvSpPr>
        <p:spPr>
          <a:xfrm>
            <a:off x="8134502" y="3392424"/>
            <a:ext cx="3142793" cy="283464"/>
          </a:xfrm>
          <a:prstGeom prst="rect">
            <a:avLst/>
          </a:prstGeom>
          <a:noFill/>
          <a:ln/>
        </p:spPr>
        <p:txBody>
          <a:bodyPr wrap="square" lIns="0" tIns="0" rIns="0" bIns="0" rtlCol="0" anchor="t"/>
          <a:lstStyle/>
          <a:p>
            <a:pPr indent="0" marL="0">
              <a:lnSpc>
                <a:spcPct val="110000"/>
              </a:lnSpc>
              <a:buNone/>
            </a:pPr>
            <a:r>
              <a:rPr lang="de-CH" altLang="en-US" sz="1650" dirty="0">
                <a:solidFill>
                  <a:srgbClr val="FFFFFF"/>
                </a:solidFill>
                <a:latin typeface="Calibri" pitchFamily="34" charset="0"/>
                <a:ea typeface="Calibri" pitchFamily="34" charset="-122"/>
                <a:cs typeface="Calibri" pitchFamily="34" charset="-120"/>
              </a:rPr>
              <a:t>Richtig</a:t>
            </a:r>
            <a:endParaRPr lang="de-CH" sz="1650" dirty="0"/>
          </a:p>
        </p:txBody>
      </p:sp>
      <p:sp>
        <p:nvSpPr>
          <p:cNvPr id="11" name="Text 9"/>
          <p:cNvSpPr/>
          <p:nvPr/>
        </p:nvSpPr>
        <p:spPr>
          <a:xfrm>
            <a:off x="8134502" y="3721608"/>
            <a:ext cx="3142793" cy="283464"/>
          </a:xfrm>
          <a:prstGeom prst="rect">
            <a:avLst/>
          </a:prstGeom>
          <a:noFill/>
          <a:ln/>
        </p:spPr>
        <p:txBody>
          <a:bodyPr wrap="square" lIns="0" tIns="0" rIns="0" bIns="0" rtlCol="0" anchor="t"/>
          <a:lstStyle/>
          <a:p>
            <a:pPr indent="0" marL="0">
              <a:lnSpc>
                <a:spcPct val="110000"/>
              </a:lnSpc>
              <a:buNone/>
            </a:pPr>
            <a:r>
              <a:rPr lang="de-CH" altLang="en-US" sz="1650" dirty="0">
                <a:solidFill>
                  <a:srgbClr val="FFFFFF"/>
                </a:solidFill>
                <a:latin typeface="Calibri" pitchFamily="34" charset="0"/>
                <a:ea typeface="Calibri" pitchFamily="34" charset="-122"/>
                <a:cs typeface="Calibri" pitchFamily="34" charset="-120"/>
              </a:rPr>
              <a:t>Ton getroffen</a:t>
            </a:r>
            <a:endParaRPr lang="de-CH" sz="1650" dirty="0"/>
          </a:p>
        </p:txBody>
      </p:sp>
      <p:sp>
        <p:nvSpPr>
          <p:cNvPr id="12" name="Text 10"/>
          <p:cNvSpPr/>
          <p:nvPr/>
        </p:nvSpPr>
        <p:spPr>
          <a:xfrm>
            <a:off x="8134502" y="4050792"/>
            <a:ext cx="3142793" cy="283464"/>
          </a:xfrm>
          <a:prstGeom prst="rect">
            <a:avLst/>
          </a:prstGeom>
          <a:noFill/>
          <a:ln/>
        </p:spPr>
        <p:txBody>
          <a:bodyPr wrap="square" lIns="0" tIns="0" rIns="0" bIns="0" rtlCol="0" anchor="t"/>
          <a:lstStyle/>
          <a:p>
            <a:pPr indent="0" marL="0">
              <a:lnSpc>
                <a:spcPct val="110000"/>
              </a:lnSpc>
              <a:buNone/>
            </a:pPr>
            <a:r>
              <a:rPr lang="de-CH" altLang="en-US" sz="1650" dirty="0">
                <a:solidFill>
                  <a:srgbClr val="FFFFFF"/>
                </a:solidFill>
                <a:latin typeface="Calibri" pitchFamily="34" charset="0"/>
                <a:ea typeface="Calibri" pitchFamily="34" charset="-122"/>
                <a:cs typeface="Calibri" pitchFamily="34" charset="-120"/>
              </a:rPr>
              <a:t>Länge eingehalten</a:t>
            </a:r>
            <a:endParaRPr lang="de-CH" sz="1650" dirty="0"/>
          </a:p>
        </p:txBody>
      </p:sp>
      <p:sp>
        <p:nvSpPr>
          <p:cNvPr id="13" name="Text 11"/>
          <p:cNvSpPr/>
          <p:nvPr/>
        </p:nvSpPr>
        <p:spPr>
          <a:xfrm>
            <a:off x="8134502" y="4379976"/>
            <a:ext cx="3142793" cy="283464"/>
          </a:xfrm>
          <a:prstGeom prst="rect">
            <a:avLst/>
          </a:prstGeom>
          <a:noFill/>
          <a:ln/>
        </p:spPr>
        <p:txBody>
          <a:bodyPr wrap="square" lIns="0" tIns="0" rIns="0" bIns="0" rtlCol="0" anchor="t"/>
          <a:lstStyle/>
          <a:p>
            <a:pPr indent="0" marL="0">
              <a:lnSpc>
                <a:spcPct val="110000"/>
              </a:lnSpc>
              <a:buNone/>
            </a:pPr>
            <a:r>
              <a:rPr lang="de-CH" altLang="en-US" sz="1650" dirty="0">
                <a:solidFill>
                  <a:srgbClr val="FFFFFF"/>
                </a:solidFill>
                <a:latin typeface="Calibri" pitchFamily="34" charset="0"/>
                <a:ea typeface="Calibri" pitchFamily="34" charset="-122"/>
                <a:cs typeface="Calibri" pitchFamily="34" charset="-120"/>
              </a:rPr>
              <a:t>Mit Beispiel</a:t>
            </a:r>
            <a:endParaRPr lang="de-CH" sz="1650" dirty="0"/>
          </a:p>
        </p:txBody>
      </p:sp>
      <p:sp>
        <p:nvSpPr>
          <p:cNvPr id="14" name="Shape 12"/>
          <p:cNvSpPr/>
          <p:nvPr/>
        </p:nvSpPr>
        <p:spPr>
          <a:xfrm>
            <a:off x="685800" y="5047488"/>
            <a:ext cx="10820095" cy="571500"/>
          </a:xfrm>
          <a:prstGeom prst="roundRect">
            <a:avLst>
              <a:gd name="adj" fmla="val 24000"/>
            </a:avLst>
          </a:prstGeom>
          <a:solidFill>
            <a:srgbClr val="DDF4FC"/>
          </a:solidFill>
          <a:ln w="9525">
            <a:solidFill>
              <a:srgbClr val="DDF4FC"/>
            </a:solidFill>
            <a:prstDash val="solid"/>
          </a:ln>
        </p:spPr>
      </p:sp>
      <p:sp>
        <p:nvSpPr>
          <p:cNvPr id="15" name="Text 13"/>
          <p:cNvSpPr/>
          <p:nvPr/>
        </p:nvSpPr>
        <p:spPr>
          <a:xfrm>
            <a:off x="914400" y="5184648"/>
            <a:ext cx="10362895" cy="297180"/>
          </a:xfrm>
          <a:prstGeom prst="rect">
            <a:avLst/>
          </a:prstGeom>
          <a:noFill/>
          <a:ln/>
        </p:spPr>
        <p:txBody>
          <a:bodyPr wrap="square" lIns="0" tIns="0" rIns="0" bIns="0" rtlCol="0" anchor="t"/>
          <a:lstStyle/>
          <a:p>
            <a:pPr algn="l" indent="0" marL="0">
              <a:lnSpc>
                <a:spcPct val="110000"/>
              </a:lnSpc>
              <a:buNone/>
            </a:pPr>
            <a:r>
              <a:rPr lang="de-CH" altLang="en-US" sz="1400" b="1" dirty="0">
                <a:solidFill>
                  <a:srgbClr val="0D1830"/>
                </a:solidFill>
                <a:latin typeface="Calibri" pitchFamily="34" charset="0"/>
                <a:ea typeface="Calibri" pitchFamily="34" charset="-122"/>
                <a:cs typeface="Calibri" pitchFamily="34" charset="-120"/>
              </a:rPr>
              <a:t>Danach auf der Live-Wand: Welches Werkzeug hat dich überzeugt?</a:t>
            </a:r>
            <a:endParaRPr lang="de-CH" sz="1400" dirty="0"/>
          </a:p>
        </p:txBody>
      </p:sp>
      <p:sp>
        <p:nvSpPr>
          <p:cNvPr id="16" name="Text 14"/>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7" name="Text 15"/>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Anbieter</a:t>
            </a:r>
            <a:endParaRPr lang="de-CH" sz="1050" dirty="0"/>
          </a:p>
        </p:txBody>
      </p:sp>
      <p:sp>
        <p:nvSpPr>
          <p:cNvPr id="18" name="Text 16"/>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19</a:t>
            </a:r>
            <a:endParaRPr lang="de-CH"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7">
    <p:bg>
      <p:bgPr>
        <a:solidFill>
          <a:srgbClr val="F1FAFD"/>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WAHLHILFE</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Aufgabe zuerst. Werkzeug danach.</a:t>
            </a:r>
            <a:endParaRPr lang="de-CH" sz="3600" dirty="0"/>
          </a:p>
        </p:txBody>
      </p:sp>
      <p:sp>
        <p:nvSpPr>
          <p:cNvPr id="4" name="Shape 2"/>
          <p:cNvSpPr/>
          <p:nvPr/>
        </p:nvSpPr>
        <p:spPr>
          <a:xfrm>
            <a:off x="685800" y="2240280"/>
            <a:ext cx="10820095" cy="594360"/>
          </a:xfrm>
          <a:prstGeom prst="roundRect">
            <a:avLst>
              <a:gd name="adj" fmla="val 23077"/>
            </a:avLst>
          </a:prstGeom>
          <a:solidFill>
            <a:srgbClr val="FFFFFF"/>
          </a:solidFill>
          <a:ln w="9525">
            <a:solidFill>
              <a:srgbClr val="CCD5DB"/>
            </a:solidFill>
            <a:prstDash val="solid"/>
          </a:ln>
        </p:spPr>
      </p:sp>
      <p:sp>
        <p:nvSpPr>
          <p:cNvPr id="5" name="Text 3"/>
          <p:cNvSpPr/>
          <p:nvPr/>
        </p:nvSpPr>
        <p:spPr>
          <a:xfrm>
            <a:off x="1005840" y="2377440"/>
            <a:ext cx="4389120" cy="320040"/>
          </a:xfrm>
          <a:prstGeom prst="rect">
            <a:avLst/>
          </a:prstGeom>
          <a:noFill/>
          <a:ln/>
        </p:spPr>
        <p:txBody>
          <a:bodyPr wrap="square" lIns="0" tIns="0" rIns="0" bIns="0" rtlCol="0" anchor="t"/>
          <a:lstStyle/>
          <a:p>
            <a:pPr indent="0" marL="0">
              <a:lnSpc>
                <a:spcPct val="110000"/>
              </a:lnSpc>
              <a:buNone/>
            </a:pPr>
            <a:r>
              <a:rPr lang="de-CH" altLang="en-US" sz="1725" b="1" dirty="0">
                <a:solidFill>
                  <a:srgbClr val="0D1830"/>
                </a:solidFill>
                <a:latin typeface="Calibri" pitchFamily="34" charset="0"/>
                <a:ea typeface="Calibri" pitchFamily="34" charset="-122"/>
                <a:cs typeface="Calibri" pitchFamily="34" charset="-120"/>
              </a:rPr>
              <a:t>Text formulieren, Ideen entwickeln</a:t>
            </a:r>
            <a:endParaRPr lang="de-CH" sz="1725" dirty="0"/>
          </a:p>
        </p:txBody>
      </p:sp>
      <p:sp>
        <p:nvSpPr>
          <p:cNvPr id="6" name="Text 4"/>
          <p:cNvSpPr/>
          <p:nvPr/>
        </p:nvSpPr>
        <p:spPr>
          <a:xfrm>
            <a:off x="5760720" y="2377440"/>
            <a:ext cx="5394960" cy="320040"/>
          </a:xfrm>
          <a:prstGeom prst="rect">
            <a:avLst/>
          </a:prstGeom>
          <a:noFill/>
          <a:ln/>
        </p:spPr>
        <p:txBody>
          <a:bodyPr wrap="square" lIns="0" tIns="0" rIns="0" bIns="0" rtlCol="0" anchor="t"/>
          <a:lstStyle/>
          <a:p>
            <a:pPr indent="0" marL="0">
              <a:lnSpc>
                <a:spcPct val="110000"/>
              </a:lnSpc>
              <a:buNone/>
            </a:pPr>
            <a:r>
              <a:rPr lang="de-CH" altLang="en-US" sz="1650" dirty="0">
                <a:solidFill>
                  <a:srgbClr val="0B648A"/>
                </a:solidFill>
                <a:latin typeface="Calibri" pitchFamily="34" charset="0"/>
                <a:ea typeface="Calibri" pitchFamily="34" charset="-122"/>
                <a:cs typeface="Calibri" pitchFamily="34" charset="-120"/>
              </a:rPr>
              <a:t>→ ChatGPT, Claude, Gemini, Vibe</a:t>
            </a:r>
            <a:endParaRPr lang="de-CH" sz="1650" dirty="0"/>
          </a:p>
        </p:txBody>
      </p:sp>
      <p:sp>
        <p:nvSpPr>
          <p:cNvPr id="7" name="Shape 5"/>
          <p:cNvSpPr/>
          <p:nvPr/>
        </p:nvSpPr>
        <p:spPr>
          <a:xfrm>
            <a:off x="685800" y="2953512"/>
            <a:ext cx="10820095" cy="594360"/>
          </a:xfrm>
          <a:prstGeom prst="roundRect">
            <a:avLst>
              <a:gd name="adj" fmla="val 23077"/>
            </a:avLst>
          </a:prstGeom>
          <a:solidFill>
            <a:srgbClr val="FFFFFF"/>
          </a:solidFill>
          <a:ln w="9525">
            <a:solidFill>
              <a:srgbClr val="CCD5DB"/>
            </a:solidFill>
            <a:prstDash val="solid"/>
          </a:ln>
        </p:spPr>
      </p:sp>
      <p:sp>
        <p:nvSpPr>
          <p:cNvPr id="8" name="Text 6"/>
          <p:cNvSpPr/>
          <p:nvPr/>
        </p:nvSpPr>
        <p:spPr>
          <a:xfrm>
            <a:off x="1005840" y="3090672"/>
            <a:ext cx="4389120" cy="320040"/>
          </a:xfrm>
          <a:prstGeom prst="rect">
            <a:avLst/>
          </a:prstGeom>
          <a:noFill/>
          <a:ln/>
        </p:spPr>
        <p:txBody>
          <a:bodyPr wrap="square" lIns="0" tIns="0" rIns="0" bIns="0" rtlCol="0" anchor="t"/>
          <a:lstStyle/>
          <a:p>
            <a:pPr indent="0" marL="0">
              <a:lnSpc>
                <a:spcPct val="110000"/>
              </a:lnSpc>
              <a:buNone/>
            </a:pPr>
            <a:r>
              <a:rPr lang="de-CH" altLang="en-US" sz="1725" b="1" dirty="0">
                <a:solidFill>
                  <a:srgbClr val="0D1830"/>
                </a:solidFill>
                <a:latin typeface="Calibri" pitchFamily="34" charset="0"/>
                <a:ea typeface="Calibri" pitchFamily="34" charset="-122"/>
                <a:cs typeface="Calibri" pitchFamily="34" charset="-120"/>
              </a:rPr>
              <a:t>Fakten mit Quellen</a:t>
            </a:r>
            <a:endParaRPr lang="de-CH" sz="1725" dirty="0"/>
          </a:p>
        </p:txBody>
      </p:sp>
      <p:sp>
        <p:nvSpPr>
          <p:cNvPr id="9" name="Text 7"/>
          <p:cNvSpPr/>
          <p:nvPr/>
        </p:nvSpPr>
        <p:spPr>
          <a:xfrm>
            <a:off x="5760720" y="3090672"/>
            <a:ext cx="5394960" cy="320040"/>
          </a:xfrm>
          <a:prstGeom prst="rect">
            <a:avLst/>
          </a:prstGeom>
          <a:noFill/>
          <a:ln/>
        </p:spPr>
        <p:txBody>
          <a:bodyPr wrap="square" lIns="0" tIns="0" rIns="0" bIns="0" rtlCol="0" anchor="t"/>
          <a:lstStyle/>
          <a:p>
            <a:pPr indent="0" marL="0">
              <a:lnSpc>
                <a:spcPct val="110000"/>
              </a:lnSpc>
              <a:buNone/>
            </a:pPr>
            <a:r>
              <a:rPr lang="de-CH" altLang="en-US" sz="1650" dirty="0">
                <a:solidFill>
                  <a:srgbClr val="0B648A"/>
                </a:solidFill>
                <a:latin typeface="Calibri" pitchFamily="34" charset="0"/>
                <a:ea typeface="Calibri" pitchFamily="34" charset="-122"/>
                <a:cs typeface="Calibri" pitchFamily="34" charset="-120"/>
              </a:rPr>
              <a:t>→ Perplexity oder Websuche im Chat</a:t>
            </a:r>
            <a:endParaRPr lang="de-CH" sz="1650" dirty="0"/>
          </a:p>
        </p:txBody>
      </p:sp>
      <p:sp>
        <p:nvSpPr>
          <p:cNvPr id="10" name="Shape 8"/>
          <p:cNvSpPr/>
          <p:nvPr/>
        </p:nvSpPr>
        <p:spPr>
          <a:xfrm>
            <a:off x="685800" y="3666744"/>
            <a:ext cx="10820095" cy="594360"/>
          </a:xfrm>
          <a:prstGeom prst="roundRect">
            <a:avLst>
              <a:gd name="adj" fmla="val 23077"/>
            </a:avLst>
          </a:prstGeom>
          <a:solidFill>
            <a:srgbClr val="FFFFFF"/>
          </a:solidFill>
          <a:ln w="9525">
            <a:solidFill>
              <a:srgbClr val="CCD5DB"/>
            </a:solidFill>
            <a:prstDash val="solid"/>
          </a:ln>
        </p:spPr>
      </p:sp>
      <p:sp>
        <p:nvSpPr>
          <p:cNvPr id="11" name="Text 9"/>
          <p:cNvSpPr/>
          <p:nvPr/>
        </p:nvSpPr>
        <p:spPr>
          <a:xfrm>
            <a:off x="1005840" y="3803904"/>
            <a:ext cx="4389120" cy="320040"/>
          </a:xfrm>
          <a:prstGeom prst="rect">
            <a:avLst/>
          </a:prstGeom>
          <a:noFill/>
          <a:ln/>
        </p:spPr>
        <p:txBody>
          <a:bodyPr wrap="square" lIns="0" tIns="0" rIns="0" bIns="0" rtlCol="0" anchor="t"/>
          <a:lstStyle/>
          <a:p>
            <a:pPr indent="0" marL="0">
              <a:lnSpc>
                <a:spcPct val="110000"/>
              </a:lnSpc>
              <a:buNone/>
            </a:pPr>
            <a:r>
              <a:rPr lang="de-CH" altLang="en-US" sz="1725" b="1" dirty="0">
                <a:solidFill>
                  <a:srgbClr val="0D1830"/>
                </a:solidFill>
                <a:latin typeface="Calibri" pitchFamily="34" charset="0"/>
                <a:ea typeface="Calibri" pitchFamily="34" charset="-122"/>
                <a:cs typeface="Calibri" pitchFamily="34" charset="-120"/>
              </a:rPr>
              <a:t>Eigene Dokumente verstehen</a:t>
            </a:r>
            <a:endParaRPr lang="de-CH" sz="1725" dirty="0"/>
          </a:p>
        </p:txBody>
      </p:sp>
      <p:sp>
        <p:nvSpPr>
          <p:cNvPr id="12" name="Text 10"/>
          <p:cNvSpPr/>
          <p:nvPr/>
        </p:nvSpPr>
        <p:spPr>
          <a:xfrm>
            <a:off x="5760720" y="3803904"/>
            <a:ext cx="5394960" cy="320040"/>
          </a:xfrm>
          <a:prstGeom prst="rect">
            <a:avLst/>
          </a:prstGeom>
          <a:noFill/>
          <a:ln/>
        </p:spPr>
        <p:txBody>
          <a:bodyPr wrap="square" lIns="0" tIns="0" rIns="0" bIns="0" rtlCol="0" anchor="t"/>
          <a:lstStyle/>
          <a:p>
            <a:pPr indent="0" marL="0">
              <a:lnSpc>
                <a:spcPct val="110000"/>
              </a:lnSpc>
              <a:buNone/>
            </a:pPr>
            <a:r>
              <a:rPr lang="de-CH" altLang="en-US" sz="1650" dirty="0">
                <a:solidFill>
                  <a:srgbClr val="0B648A"/>
                </a:solidFill>
                <a:latin typeface="Calibri" pitchFamily="34" charset="0"/>
                <a:ea typeface="Calibri" pitchFamily="34" charset="-122"/>
                <a:cs typeface="Calibri" pitchFamily="34" charset="-120"/>
              </a:rPr>
              <a:t>→ Gemini Notebook</a:t>
            </a:r>
            <a:endParaRPr lang="de-CH" sz="1650" dirty="0"/>
          </a:p>
        </p:txBody>
      </p:sp>
      <p:sp>
        <p:nvSpPr>
          <p:cNvPr id="13" name="Shape 11"/>
          <p:cNvSpPr/>
          <p:nvPr/>
        </p:nvSpPr>
        <p:spPr>
          <a:xfrm>
            <a:off x="685800" y="4379976"/>
            <a:ext cx="10820095" cy="594360"/>
          </a:xfrm>
          <a:prstGeom prst="roundRect">
            <a:avLst>
              <a:gd name="adj" fmla="val 23077"/>
            </a:avLst>
          </a:prstGeom>
          <a:solidFill>
            <a:srgbClr val="FFFFFF"/>
          </a:solidFill>
          <a:ln w="9525">
            <a:solidFill>
              <a:srgbClr val="CCD5DB"/>
            </a:solidFill>
            <a:prstDash val="solid"/>
          </a:ln>
        </p:spPr>
      </p:sp>
      <p:sp>
        <p:nvSpPr>
          <p:cNvPr id="14" name="Text 12"/>
          <p:cNvSpPr/>
          <p:nvPr/>
        </p:nvSpPr>
        <p:spPr>
          <a:xfrm>
            <a:off x="1005840" y="4517136"/>
            <a:ext cx="4389120" cy="320040"/>
          </a:xfrm>
          <a:prstGeom prst="rect">
            <a:avLst/>
          </a:prstGeom>
          <a:noFill/>
          <a:ln/>
        </p:spPr>
        <p:txBody>
          <a:bodyPr wrap="square" lIns="0" tIns="0" rIns="0" bIns="0" rtlCol="0" anchor="t"/>
          <a:lstStyle/>
          <a:p>
            <a:pPr indent="0" marL="0">
              <a:lnSpc>
                <a:spcPct val="110000"/>
              </a:lnSpc>
              <a:buNone/>
            </a:pPr>
            <a:r>
              <a:rPr lang="de-CH" altLang="en-US" sz="1725" b="1" dirty="0">
                <a:solidFill>
                  <a:srgbClr val="0D1830"/>
                </a:solidFill>
                <a:latin typeface="Calibri" pitchFamily="34" charset="0"/>
                <a:ea typeface="Calibri" pitchFamily="34" charset="-122"/>
                <a:cs typeface="Calibri" pitchFamily="34" charset="-120"/>
              </a:rPr>
              <a:t>Bild erstellen</a:t>
            </a:r>
            <a:endParaRPr lang="de-CH" sz="1725" dirty="0"/>
          </a:p>
        </p:txBody>
      </p:sp>
      <p:sp>
        <p:nvSpPr>
          <p:cNvPr id="15" name="Text 13"/>
          <p:cNvSpPr/>
          <p:nvPr/>
        </p:nvSpPr>
        <p:spPr>
          <a:xfrm>
            <a:off x="5760720" y="4517136"/>
            <a:ext cx="5394960" cy="320040"/>
          </a:xfrm>
          <a:prstGeom prst="rect">
            <a:avLst/>
          </a:prstGeom>
          <a:noFill/>
          <a:ln/>
        </p:spPr>
        <p:txBody>
          <a:bodyPr wrap="square" lIns="0" tIns="0" rIns="0" bIns="0" rtlCol="0" anchor="t"/>
          <a:lstStyle/>
          <a:p>
            <a:pPr indent="0" marL="0">
              <a:lnSpc>
                <a:spcPct val="110000"/>
              </a:lnSpc>
              <a:buNone/>
            </a:pPr>
            <a:r>
              <a:rPr lang="de-CH" altLang="en-US" sz="1650" dirty="0">
                <a:solidFill>
                  <a:srgbClr val="0B648A"/>
                </a:solidFill>
                <a:latin typeface="Calibri" pitchFamily="34" charset="0"/>
                <a:ea typeface="Calibri" pitchFamily="34" charset="-122"/>
                <a:cs typeface="Calibri" pitchFamily="34" charset="-120"/>
              </a:rPr>
              <a:t>→ ChatGPT, Gemini, Copilot</a:t>
            </a:r>
            <a:endParaRPr lang="de-CH" sz="1650" dirty="0"/>
          </a:p>
        </p:txBody>
      </p:sp>
      <p:sp>
        <p:nvSpPr>
          <p:cNvPr id="16" name="Shape 14"/>
          <p:cNvSpPr/>
          <p:nvPr/>
        </p:nvSpPr>
        <p:spPr>
          <a:xfrm>
            <a:off x="685800" y="5093208"/>
            <a:ext cx="10820095" cy="594360"/>
          </a:xfrm>
          <a:prstGeom prst="roundRect">
            <a:avLst>
              <a:gd name="adj" fmla="val 23077"/>
            </a:avLst>
          </a:prstGeom>
          <a:solidFill>
            <a:srgbClr val="FFFFFF"/>
          </a:solidFill>
          <a:ln w="9525">
            <a:solidFill>
              <a:srgbClr val="CCD5DB"/>
            </a:solidFill>
            <a:prstDash val="solid"/>
          </a:ln>
        </p:spPr>
      </p:sp>
      <p:sp>
        <p:nvSpPr>
          <p:cNvPr id="17" name="Text 15"/>
          <p:cNvSpPr/>
          <p:nvPr/>
        </p:nvSpPr>
        <p:spPr>
          <a:xfrm>
            <a:off x="1005840" y="5230368"/>
            <a:ext cx="4389120" cy="320040"/>
          </a:xfrm>
          <a:prstGeom prst="rect">
            <a:avLst/>
          </a:prstGeom>
          <a:noFill/>
          <a:ln/>
        </p:spPr>
        <p:txBody>
          <a:bodyPr wrap="square" lIns="0" tIns="0" rIns="0" bIns="0" rtlCol="0" anchor="t"/>
          <a:lstStyle/>
          <a:p>
            <a:pPr indent="0" marL="0">
              <a:lnSpc>
                <a:spcPct val="110000"/>
              </a:lnSpc>
              <a:buNone/>
            </a:pPr>
            <a:r>
              <a:rPr lang="de-CH" altLang="en-US" sz="1725" b="1" dirty="0">
                <a:solidFill>
                  <a:srgbClr val="0D1830"/>
                </a:solidFill>
                <a:latin typeface="Calibri" pitchFamily="34" charset="0"/>
                <a:ea typeface="Calibri" pitchFamily="34" charset="-122"/>
                <a:cs typeface="Calibri" pitchFamily="34" charset="-120"/>
              </a:rPr>
              <a:t>Office-Alltag im Betrieb</a:t>
            </a:r>
            <a:endParaRPr lang="de-CH" sz="1725" dirty="0"/>
          </a:p>
        </p:txBody>
      </p:sp>
      <p:sp>
        <p:nvSpPr>
          <p:cNvPr id="18" name="Text 16"/>
          <p:cNvSpPr/>
          <p:nvPr/>
        </p:nvSpPr>
        <p:spPr>
          <a:xfrm>
            <a:off x="5760720" y="5230368"/>
            <a:ext cx="5394960" cy="320040"/>
          </a:xfrm>
          <a:prstGeom prst="rect">
            <a:avLst/>
          </a:prstGeom>
          <a:noFill/>
          <a:ln/>
        </p:spPr>
        <p:txBody>
          <a:bodyPr wrap="square" lIns="0" tIns="0" rIns="0" bIns="0" rtlCol="0" anchor="t"/>
          <a:lstStyle/>
          <a:p>
            <a:pPr indent="0" marL="0">
              <a:lnSpc>
                <a:spcPct val="110000"/>
              </a:lnSpc>
              <a:buNone/>
            </a:pPr>
            <a:r>
              <a:rPr lang="de-CH" altLang="en-US" sz="1650" dirty="0">
                <a:solidFill>
                  <a:srgbClr val="0B648A"/>
                </a:solidFill>
                <a:latin typeface="Calibri" pitchFamily="34" charset="0"/>
                <a:ea typeface="Calibri" pitchFamily="34" charset="-122"/>
                <a:cs typeface="Calibri" pitchFamily="34" charset="-120"/>
              </a:rPr>
              <a:t>→ Copilot, wenn der Arbeitgeber es freigibt</a:t>
            </a:r>
            <a:endParaRPr lang="de-CH" sz="1650" dirty="0"/>
          </a:p>
        </p:txBody>
      </p:sp>
      <p:sp>
        <p:nvSpPr>
          <p:cNvPr id="19" name="Text 17"/>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20" name="Text 18"/>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Anbieter</a:t>
            </a:r>
            <a:endParaRPr lang="de-CH" sz="1050" dirty="0"/>
          </a:p>
        </p:txBody>
      </p:sp>
      <p:sp>
        <p:nvSpPr>
          <p:cNvPr id="21" name="Text 19"/>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20</a:t>
            </a:r>
            <a:endParaRPr lang="de-CH"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8">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EINSTELLUNGEN · 5 MIN.</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Training aus, bevor du loslegst</a:t>
            </a:r>
            <a:endParaRPr lang="de-CH" sz="3600" dirty="0"/>
          </a:p>
        </p:txBody>
      </p:sp>
      <p:sp>
        <p:nvSpPr>
          <p:cNvPr id="4" name="Shape 2"/>
          <p:cNvSpPr/>
          <p:nvPr/>
        </p:nvSpPr>
        <p:spPr>
          <a:xfrm>
            <a:off x="685800" y="2286000"/>
            <a:ext cx="5314798" cy="1371600"/>
          </a:xfrm>
          <a:prstGeom prst="roundRect">
            <a:avLst>
              <a:gd name="adj" fmla="val 10000"/>
            </a:avLst>
          </a:prstGeom>
          <a:solidFill>
            <a:srgbClr val="DDF4FC"/>
          </a:solidFill>
          <a:ln w="9525">
            <a:solidFill>
              <a:srgbClr val="CCD5DB"/>
            </a:solidFill>
            <a:prstDash val="solid"/>
          </a:ln>
        </p:spPr>
      </p:sp>
      <p:sp>
        <p:nvSpPr>
          <p:cNvPr id="5" name="Text 3"/>
          <p:cNvSpPr/>
          <p:nvPr/>
        </p:nvSpPr>
        <p:spPr>
          <a:xfrm>
            <a:off x="914400" y="2423160"/>
            <a:ext cx="485759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ChatGPT</a:t>
            </a:r>
            <a:endParaRPr lang="de-CH" sz="1800" dirty="0"/>
          </a:p>
        </p:txBody>
      </p:sp>
      <p:sp>
        <p:nvSpPr>
          <p:cNvPr id="6" name="Text 4"/>
          <p:cNvSpPr/>
          <p:nvPr/>
        </p:nvSpPr>
        <p:spPr>
          <a:xfrm>
            <a:off x="914400" y="2743200"/>
            <a:ext cx="4857598" cy="777240"/>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Einstellungen → Datenkontrollen → «Das Modell für alle verbessern» aus</a:t>
            </a:r>
            <a:endParaRPr lang="de-CH" sz="1575" dirty="0"/>
          </a:p>
        </p:txBody>
      </p:sp>
      <p:sp>
        <p:nvSpPr>
          <p:cNvPr id="7" name="Shape 5"/>
          <p:cNvSpPr/>
          <p:nvPr/>
        </p:nvSpPr>
        <p:spPr>
          <a:xfrm>
            <a:off x="6191097" y="2286000"/>
            <a:ext cx="5314798" cy="1371600"/>
          </a:xfrm>
          <a:prstGeom prst="roundRect">
            <a:avLst>
              <a:gd name="adj" fmla="val 10000"/>
            </a:avLst>
          </a:prstGeom>
          <a:solidFill>
            <a:srgbClr val="FFFFFF"/>
          </a:solidFill>
          <a:ln w="9525">
            <a:solidFill>
              <a:srgbClr val="CCD5DB"/>
            </a:solidFill>
            <a:prstDash val="solid"/>
          </a:ln>
        </p:spPr>
      </p:sp>
      <p:sp>
        <p:nvSpPr>
          <p:cNvPr id="8" name="Text 6"/>
          <p:cNvSpPr/>
          <p:nvPr/>
        </p:nvSpPr>
        <p:spPr>
          <a:xfrm>
            <a:off x="6419697" y="2423160"/>
            <a:ext cx="485759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Claude</a:t>
            </a:r>
            <a:endParaRPr lang="de-CH" sz="1800" dirty="0"/>
          </a:p>
        </p:txBody>
      </p:sp>
      <p:sp>
        <p:nvSpPr>
          <p:cNvPr id="9" name="Text 7"/>
          <p:cNvSpPr/>
          <p:nvPr/>
        </p:nvSpPr>
        <p:spPr>
          <a:xfrm>
            <a:off x="6419697" y="2743200"/>
            <a:ext cx="4857598" cy="777240"/>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Einstellungen → Datenschutz → «Modellverbesserung» aus</a:t>
            </a:r>
            <a:endParaRPr lang="de-CH" sz="1575" dirty="0"/>
          </a:p>
        </p:txBody>
      </p:sp>
      <p:sp>
        <p:nvSpPr>
          <p:cNvPr id="10" name="Shape 8"/>
          <p:cNvSpPr/>
          <p:nvPr/>
        </p:nvSpPr>
        <p:spPr>
          <a:xfrm>
            <a:off x="685800" y="3848100"/>
            <a:ext cx="5314798" cy="1371600"/>
          </a:xfrm>
          <a:prstGeom prst="roundRect">
            <a:avLst>
              <a:gd name="adj" fmla="val 10000"/>
            </a:avLst>
          </a:prstGeom>
          <a:solidFill>
            <a:srgbClr val="FFFFFF"/>
          </a:solidFill>
          <a:ln w="9525">
            <a:solidFill>
              <a:srgbClr val="CCD5DB"/>
            </a:solidFill>
            <a:prstDash val="solid"/>
          </a:ln>
        </p:spPr>
      </p:sp>
      <p:sp>
        <p:nvSpPr>
          <p:cNvPr id="11" name="Text 9"/>
          <p:cNvSpPr/>
          <p:nvPr/>
        </p:nvSpPr>
        <p:spPr>
          <a:xfrm>
            <a:off x="914400" y="3985260"/>
            <a:ext cx="485759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Gemini</a:t>
            </a:r>
            <a:endParaRPr lang="de-CH" sz="1800" dirty="0"/>
          </a:p>
        </p:txBody>
      </p:sp>
      <p:sp>
        <p:nvSpPr>
          <p:cNvPr id="12" name="Text 10"/>
          <p:cNvSpPr/>
          <p:nvPr/>
        </p:nvSpPr>
        <p:spPr>
          <a:xfrm>
            <a:off x="914400" y="4305300"/>
            <a:ext cx="4857598" cy="777240"/>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Gemini-Apps-Aktivität aus oder temporären Chat nutzen</a:t>
            </a:r>
            <a:endParaRPr lang="de-CH" sz="1575" dirty="0"/>
          </a:p>
        </p:txBody>
      </p:sp>
      <p:sp>
        <p:nvSpPr>
          <p:cNvPr id="13" name="Shape 11"/>
          <p:cNvSpPr/>
          <p:nvPr/>
        </p:nvSpPr>
        <p:spPr>
          <a:xfrm>
            <a:off x="6191097" y="3848100"/>
            <a:ext cx="5314798" cy="1371600"/>
          </a:xfrm>
          <a:prstGeom prst="roundRect">
            <a:avLst>
              <a:gd name="adj" fmla="val 10000"/>
            </a:avLst>
          </a:prstGeom>
          <a:solidFill>
            <a:srgbClr val="DDF4FC"/>
          </a:solidFill>
          <a:ln w="9525">
            <a:solidFill>
              <a:srgbClr val="CCD5DB"/>
            </a:solidFill>
            <a:prstDash val="solid"/>
          </a:ln>
        </p:spPr>
      </p:sp>
      <p:sp>
        <p:nvSpPr>
          <p:cNvPr id="14" name="Text 12"/>
          <p:cNvSpPr/>
          <p:nvPr/>
        </p:nvSpPr>
        <p:spPr>
          <a:xfrm>
            <a:off x="6419697" y="3985260"/>
            <a:ext cx="485759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Vibe</a:t>
            </a:r>
            <a:endParaRPr lang="de-CH" sz="1800" dirty="0"/>
          </a:p>
        </p:txBody>
      </p:sp>
      <p:sp>
        <p:nvSpPr>
          <p:cNvPr id="15" name="Text 13"/>
          <p:cNvSpPr/>
          <p:nvPr/>
        </p:nvSpPr>
        <p:spPr>
          <a:xfrm>
            <a:off x="6419697" y="4305300"/>
            <a:ext cx="4857598" cy="777240"/>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Einstellungen → Daten → Training aus</a:t>
            </a:r>
            <a:endParaRPr lang="de-CH" sz="1575" dirty="0"/>
          </a:p>
        </p:txBody>
      </p:sp>
      <p:sp>
        <p:nvSpPr>
          <p:cNvPr id="16" name="Shape 14"/>
          <p:cNvSpPr/>
          <p:nvPr/>
        </p:nvSpPr>
        <p:spPr>
          <a:xfrm>
            <a:off x="685800" y="5504688"/>
            <a:ext cx="10820095" cy="571500"/>
          </a:xfrm>
          <a:prstGeom prst="roundRect">
            <a:avLst>
              <a:gd name="adj" fmla="val 24000"/>
            </a:avLst>
          </a:prstGeom>
          <a:solidFill>
            <a:srgbClr val="DDF4FC"/>
          </a:solidFill>
          <a:ln w="9525">
            <a:solidFill>
              <a:srgbClr val="DDF4FC"/>
            </a:solidFill>
            <a:prstDash val="solid"/>
          </a:ln>
        </p:spPr>
      </p:sp>
      <p:sp>
        <p:nvSpPr>
          <p:cNvPr id="17" name="Text 15"/>
          <p:cNvSpPr/>
          <p:nvPr/>
        </p:nvSpPr>
        <p:spPr>
          <a:xfrm>
            <a:off x="914400" y="5641848"/>
            <a:ext cx="10362895" cy="297180"/>
          </a:xfrm>
          <a:prstGeom prst="rect">
            <a:avLst/>
          </a:prstGeom>
          <a:noFill/>
          <a:ln/>
        </p:spPr>
        <p:txBody>
          <a:bodyPr wrap="square" lIns="0" tIns="0" rIns="0" bIns="0" rtlCol="0" anchor="t"/>
          <a:lstStyle/>
          <a:p>
            <a:pPr algn="l" indent="0" marL="0">
              <a:lnSpc>
                <a:spcPct val="110000"/>
              </a:lnSpc>
              <a:buNone/>
            </a:pPr>
            <a:r>
              <a:rPr lang="de-CH" altLang="en-US" sz="1500" b="1" dirty="0">
                <a:solidFill>
                  <a:srgbClr val="0D1830"/>
                </a:solidFill>
                <a:latin typeface="Calibri" pitchFamily="34" charset="0"/>
                <a:ea typeface="Calibri" pitchFamily="34" charset="-122"/>
                <a:cs typeface="Calibri" pitchFamily="34" charset="-120"/>
              </a:rPr>
              <a:t>Training aus ist eine Datenkontrolle, keine Freigabe für vertrauliche Inhalte.</a:t>
            </a:r>
            <a:endParaRPr lang="de-CH" sz="1500" dirty="0"/>
          </a:p>
        </p:txBody>
      </p:sp>
      <p:sp>
        <p:nvSpPr>
          <p:cNvPr id="18" name="Text 16"/>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9" name="Text 17"/>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Anbieter</a:t>
            </a:r>
            <a:endParaRPr lang="de-CH" sz="1050" dirty="0"/>
          </a:p>
        </p:txBody>
      </p:sp>
      <p:sp>
        <p:nvSpPr>
          <p:cNvPr id="20" name="Text 18"/>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21</a:t>
            </a:r>
            <a:endParaRPr lang="de-CH" sz="10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9">
    <p:bg>
      <p:bgPr>
        <a:solidFill>
          <a:srgbClr val="249ACB"/>
        </a:solidFill>
      </p:bgPr>
    </p:bg>
    <p:spTree>
      <p:nvGrpSpPr>
        <p:cNvPr id="1" name=""/>
        <p:cNvGrpSpPr/>
        <p:nvPr/>
      </p:nvGrpSpPr>
      <p:grpSpPr>
        <a:xfrm>
          <a:off x="0" y="0"/>
          <a:ext cx="0" cy="0"/>
          <a:chOff x="0" y="0"/>
          <a:chExt cx="0" cy="0"/>
        </a:xfrm>
      </p:grpSpPr>
      <p:pic>
        <p:nvPicPr>
          <p:cNvPr id="2" name="Image 0" descr="pause.jpg">    </p:cNvPr>
          <p:cNvPicPr>
            <a:picLocks noChangeAspect="1"/>
          </p:cNvPicPr>
          <p:nvPr/>
        </p:nvPicPr>
        <p:blipFill>
          <a:blip r:embed="rId1"/>
          <a:srcRect l="29412" r="29412" t="0" b="0"/>
          <a:stretch/>
        </p:blipFill>
        <p:spPr>
          <a:xfrm>
            <a:off x="7132320" y="0"/>
            <a:ext cx="5059375" cy="6858000"/>
          </a:xfrm>
          <a:prstGeom prst="rect">
            <a:avLst/>
          </a:prstGeom>
        </p:spPr>
      </p:pic>
      <p:sp>
        <p:nvSpPr>
          <p:cNvPr id="3" name="Text 0"/>
          <p:cNvSpPr/>
          <p:nvPr/>
        </p:nvSpPr>
        <p:spPr>
          <a:xfrm>
            <a:off x="1143000" y="1380744"/>
            <a:ext cx="4000500" cy="1618488"/>
          </a:xfrm>
          <a:prstGeom prst="rect">
            <a:avLst/>
          </a:prstGeom>
          <a:noFill/>
          <a:ln/>
        </p:spPr>
        <p:txBody>
          <a:bodyPr wrap="square" lIns="91440" tIns="0" rIns="0" bIns="0" rtlCol="0" anchor="t"/>
          <a:lstStyle/>
          <a:p>
            <a:pPr indent="0" marL="0">
              <a:lnSpc>
                <a:spcPct val="110000"/>
              </a:lnSpc>
              <a:buNone/>
            </a:pPr>
            <a:r>
              <a:rPr lang="de-CH" altLang="en-US" sz="9300" b="1" dirty="0">
                <a:solidFill>
                  <a:srgbClr val="FFFFFF"/>
                </a:solidFill>
                <a:latin typeface="Calibri Light" pitchFamily="34" charset="0"/>
                <a:ea typeface="Calibri Light" pitchFamily="34" charset="-122"/>
                <a:cs typeface="Calibri Light" pitchFamily="34" charset="-120"/>
              </a:rPr>
              <a:t>15</a:t>
            </a:r>
            <a:endParaRPr lang="de-CH" sz="9300" dirty="0"/>
          </a:p>
        </p:txBody>
      </p:sp>
      <p:sp>
        <p:nvSpPr>
          <p:cNvPr id="4" name="Text 1"/>
          <p:cNvSpPr/>
          <p:nvPr/>
        </p:nvSpPr>
        <p:spPr>
          <a:xfrm>
            <a:off x="1181100" y="3067050"/>
            <a:ext cx="4953000" cy="666750"/>
          </a:xfrm>
          <a:prstGeom prst="rect">
            <a:avLst/>
          </a:prstGeom>
          <a:noFill/>
          <a:ln/>
        </p:spPr>
        <p:txBody>
          <a:bodyPr wrap="square" lIns="91440" tIns="0" rIns="0" bIns="0" rtlCol="0" anchor="t"/>
          <a:lstStyle/>
          <a:p>
            <a:pPr indent="0" marL="0">
              <a:lnSpc>
                <a:spcPct val="110000"/>
              </a:lnSpc>
              <a:buNone/>
            </a:pPr>
            <a:r>
              <a:rPr lang="de-CH" altLang="en-US" sz="3150" b="1" dirty="0">
                <a:solidFill>
                  <a:srgbClr val="0D1830"/>
                </a:solidFill>
                <a:latin typeface="Calibri Light" pitchFamily="34" charset="0"/>
                <a:ea typeface="Calibri Light" pitchFamily="34" charset="-122"/>
                <a:cs typeface="Calibri Light" pitchFamily="34" charset="-120"/>
              </a:rPr>
              <a:t>Minuten Pause</a:t>
            </a:r>
            <a:endParaRPr lang="de-CH" sz="3150" dirty="0"/>
          </a:p>
        </p:txBody>
      </p:sp>
      <p:sp>
        <p:nvSpPr>
          <p:cNvPr id="5" name="Text 2"/>
          <p:cNvSpPr/>
          <p:nvPr/>
        </p:nvSpPr>
        <p:spPr>
          <a:xfrm>
            <a:off x="1181100" y="4000500"/>
            <a:ext cx="5715000" cy="457200"/>
          </a:xfrm>
          <a:prstGeom prst="rect">
            <a:avLst/>
          </a:prstGeom>
          <a:noFill/>
          <a:ln/>
        </p:spPr>
        <p:txBody>
          <a:bodyPr wrap="square" lIns="91440" tIns="0" rIns="0" bIns="0" rtlCol="0" anchor="t"/>
          <a:lstStyle/>
          <a:p>
            <a:pPr indent="0" marL="0">
              <a:lnSpc>
                <a:spcPct val="110000"/>
              </a:lnSpc>
              <a:buNone/>
            </a:pPr>
            <a:r>
              <a:rPr lang="de-CH" altLang="en-US" sz="1875" dirty="0">
                <a:solidFill>
                  <a:srgbClr val="0D1830"/>
                </a:solidFill>
                <a:latin typeface="Calibri" pitchFamily="34" charset="0"/>
                <a:ea typeface="Calibri" pitchFamily="34" charset="-122"/>
                <a:cs typeface="Calibri" pitchFamily="34" charset="-120"/>
              </a:rPr>
              <a:t>Weiter um 10:20 Uhr</a:t>
            </a:r>
            <a:endParaRPr lang="de-CH" sz="1875"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0">
    <p:bg>
      <p:bgPr>
        <a:solidFill>
          <a:srgbClr val="DDF4FC"/>
        </a:solidFill>
      </p:bgPr>
    </p:bg>
    <p:spTree>
      <p:nvGrpSpPr>
        <p:cNvPr id="1" name=""/>
        <p:cNvGrpSpPr/>
        <p:nvPr/>
      </p:nvGrpSpPr>
      <p:grpSpPr>
        <a:xfrm>
          <a:off x="0" y="0"/>
          <a:ext cx="0" cy="0"/>
          <a:chOff x="0" y="0"/>
          <a:chExt cx="0" cy="0"/>
        </a:xfrm>
      </p:grpSpPr>
      <p:sp>
        <p:nvSpPr>
          <p:cNvPr id="2" name="Text 0"/>
          <p:cNvSpPr/>
          <p:nvPr/>
        </p:nvSpPr>
        <p:spPr>
          <a:xfrm>
            <a:off x="685800" y="590550"/>
            <a:ext cx="2476500" cy="247650"/>
          </a:xfrm>
          <a:prstGeom prst="rect">
            <a:avLst/>
          </a:prstGeom>
          <a:noFill/>
          <a:ln/>
        </p:spPr>
        <p:txBody>
          <a:bodyPr wrap="square" lIns="91440" tIns="0" rIns="0" bIns="0" rtlCol="0" anchor="t"/>
          <a:lstStyle/>
          <a:p>
            <a:pPr algn="l"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PROMPT-MERKHILFE</a:t>
            </a:r>
            <a:endParaRPr lang="de-CH" sz="1050" dirty="0"/>
          </a:p>
        </p:txBody>
      </p:sp>
      <p:sp>
        <p:nvSpPr>
          <p:cNvPr id="3" name="Text 1"/>
          <p:cNvSpPr/>
          <p:nvPr/>
        </p:nvSpPr>
        <p:spPr>
          <a:xfrm>
            <a:off x="685800" y="952500"/>
            <a:ext cx="10001250" cy="1104900"/>
          </a:xfrm>
          <a:prstGeom prst="rect">
            <a:avLst/>
          </a:prstGeom>
          <a:noFill/>
          <a:ln/>
        </p:spPr>
        <p:txBody>
          <a:bodyPr wrap="square" lIns="91440" tIns="0" rIns="0" bIns="0" rtlCol="0" anchor="t"/>
          <a:lstStyle/>
          <a:p>
            <a:pPr algn="l" indent="0" marL="0">
              <a:lnSpc>
                <a:spcPct val="110000"/>
              </a:lnSpc>
              <a:buNone/>
            </a:pPr>
            <a:r>
              <a:rPr lang="de-CH" altLang="en-US" sz="3450" b="1" dirty="0">
                <a:solidFill>
                  <a:srgbClr val="0D1830"/>
                </a:solidFill>
                <a:latin typeface="Calibri Light" pitchFamily="34" charset="0"/>
                <a:ea typeface="Calibri Light" pitchFamily="34" charset="-122"/>
                <a:cs typeface="Calibri Light" pitchFamily="34" charset="-120"/>
              </a:rPr>
              <a:t>KLAR + Check bringt Struktur in einen Auftrag</a:t>
            </a:r>
            <a:endParaRPr lang="de-CH" sz="3450" dirty="0"/>
          </a:p>
        </p:txBody>
      </p:sp>
      <p:sp>
        <p:nvSpPr>
          <p:cNvPr id="4" name="Text 2"/>
          <p:cNvSpPr/>
          <p:nvPr/>
        </p:nvSpPr>
        <p:spPr>
          <a:xfrm>
            <a:off x="685800" y="2428875"/>
            <a:ext cx="1809750" cy="857250"/>
          </a:xfrm>
          <a:prstGeom prst="rect">
            <a:avLst/>
          </a:prstGeom>
          <a:noFill/>
          <a:ln/>
        </p:spPr>
        <p:txBody>
          <a:bodyPr wrap="square" lIns="91440" tIns="0" rIns="0" bIns="0" rtlCol="0" anchor="t"/>
          <a:lstStyle/>
          <a:p>
            <a:pPr algn="ctr" indent="0" marL="0">
              <a:lnSpc>
                <a:spcPct val="110000"/>
              </a:lnSpc>
              <a:buNone/>
            </a:pPr>
            <a:r>
              <a:rPr lang="de-CH" altLang="en-US" sz="4350" b="1" dirty="0">
                <a:solidFill>
                  <a:srgbClr val="0B648A"/>
                </a:solidFill>
                <a:latin typeface="Calibri" pitchFamily="34" charset="0"/>
                <a:ea typeface="Calibri" pitchFamily="34" charset="-122"/>
                <a:cs typeface="Calibri" pitchFamily="34" charset="-120"/>
              </a:rPr>
              <a:t>K</a:t>
            </a:r>
            <a:endParaRPr lang="de-CH" sz="4350" dirty="0"/>
          </a:p>
        </p:txBody>
      </p:sp>
      <p:sp>
        <p:nvSpPr>
          <p:cNvPr id="5" name="Text 3"/>
          <p:cNvSpPr/>
          <p:nvPr/>
        </p:nvSpPr>
        <p:spPr>
          <a:xfrm>
            <a:off x="685800" y="3476625"/>
            <a:ext cx="1809750" cy="571500"/>
          </a:xfrm>
          <a:prstGeom prst="rect">
            <a:avLst/>
          </a:prstGeom>
          <a:noFill/>
          <a:ln/>
        </p:spPr>
        <p:txBody>
          <a:bodyPr wrap="square" lIns="91440" tIns="0" rIns="0" bIns="0" rtlCol="0" anchor="t"/>
          <a:lstStyle/>
          <a:p>
            <a:pPr algn="ctr" indent="0" marL="0">
              <a:lnSpc>
                <a:spcPct val="110000"/>
              </a:lnSpc>
              <a:buNone/>
            </a:pPr>
            <a:r>
              <a:rPr lang="de-CH" altLang="en-US" sz="1650" b="1" dirty="0">
                <a:solidFill>
                  <a:srgbClr val="0D1830"/>
                </a:solidFill>
                <a:latin typeface="Calibri" pitchFamily="34" charset="0"/>
                <a:ea typeface="Calibri" pitchFamily="34" charset="-122"/>
                <a:cs typeface="Calibri" pitchFamily="34" charset="-120"/>
              </a:rPr>
              <a:t>Kontext</a:t>
            </a:r>
            <a:endParaRPr lang="de-CH" sz="1650" dirty="0"/>
          </a:p>
        </p:txBody>
      </p:sp>
      <p:sp>
        <p:nvSpPr>
          <p:cNvPr id="6" name="Text 4"/>
          <p:cNvSpPr/>
          <p:nvPr/>
        </p:nvSpPr>
        <p:spPr>
          <a:xfrm>
            <a:off x="685800" y="4171950"/>
            <a:ext cx="1809750" cy="762000"/>
          </a:xfrm>
          <a:prstGeom prst="rect">
            <a:avLst/>
          </a:prstGeom>
          <a:noFill/>
          <a:ln/>
        </p:spPr>
        <p:txBody>
          <a:bodyPr wrap="square" lIns="91440" tIns="0" rIns="0" bIns="0" rtlCol="0" anchor="t"/>
          <a:lstStyle/>
          <a:p>
            <a:pPr algn="ctr" indent="0" marL="0">
              <a:lnSpc>
                <a:spcPct val="110000"/>
              </a:lnSpc>
              <a:buNone/>
            </a:pPr>
            <a:r>
              <a:rPr lang="de-CH" altLang="en-US" sz="1400" dirty="0">
                <a:solidFill>
                  <a:srgbClr val="566173"/>
                </a:solidFill>
                <a:latin typeface="Calibri" pitchFamily="34" charset="0"/>
                <a:ea typeface="Calibri" pitchFamily="34" charset="-122"/>
                <a:cs typeface="Calibri" pitchFamily="34" charset="-120"/>
              </a:rPr>
              <a:t>Ausgangslage und Zielperson</a:t>
            </a:r>
            <a:endParaRPr lang="de-CH" sz="1400" dirty="0"/>
          </a:p>
        </p:txBody>
      </p:sp>
      <p:sp>
        <p:nvSpPr>
          <p:cNvPr id="7" name="Text 5"/>
          <p:cNvSpPr/>
          <p:nvPr/>
        </p:nvSpPr>
        <p:spPr>
          <a:xfrm>
            <a:off x="2847975" y="2428875"/>
            <a:ext cx="1809750" cy="857250"/>
          </a:xfrm>
          <a:prstGeom prst="rect">
            <a:avLst/>
          </a:prstGeom>
          <a:noFill/>
          <a:ln/>
        </p:spPr>
        <p:txBody>
          <a:bodyPr wrap="square" lIns="91440" tIns="0" rIns="0" bIns="0" rtlCol="0" anchor="t"/>
          <a:lstStyle/>
          <a:p>
            <a:pPr algn="ctr" indent="0" marL="0">
              <a:lnSpc>
                <a:spcPct val="110000"/>
              </a:lnSpc>
              <a:buNone/>
            </a:pPr>
            <a:r>
              <a:rPr lang="de-CH" altLang="en-US" sz="4350" b="1" dirty="0">
                <a:solidFill>
                  <a:srgbClr val="0B648A"/>
                </a:solidFill>
                <a:latin typeface="Calibri" pitchFamily="34" charset="0"/>
                <a:ea typeface="Calibri" pitchFamily="34" charset="-122"/>
                <a:cs typeface="Calibri" pitchFamily="34" charset="-120"/>
              </a:rPr>
              <a:t>L</a:t>
            </a:r>
            <a:endParaRPr lang="de-CH" sz="4350" dirty="0"/>
          </a:p>
        </p:txBody>
      </p:sp>
      <p:sp>
        <p:nvSpPr>
          <p:cNvPr id="8" name="Text 6"/>
          <p:cNvSpPr/>
          <p:nvPr/>
        </p:nvSpPr>
        <p:spPr>
          <a:xfrm>
            <a:off x="2847975" y="3476625"/>
            <a:ext cx="1809750" cy="571500"/>
          </a:xfrm>
          <a:prstGeom prst="rect">
            <a:avLst/>
          </a:prstGeom>
          <a:noFill/>
          <a:ln/>
        </p:spPr>
        <p:txBody>
          <a:bodyPr wrap="square" lIns="91440" tIns="0" rIns="0" bIns="0" rtlCol="0" anchor="t"/>
          <a:lstStyle/>
          <a:p>
            <a:pPr algn="ctr" indent="0" marL="0">
              <a:lnSpc>
                <a:spcPct val="110000"/>
              </a:lnSpc>
              <a:buNone/>
            </a:pPr>
            <a:r>
              <a:rPr lang="de-CH" altLang="en-US" sz="1650" b="1" dirty="0">
                <a:solidFill>
                  <a:srgbClr val="0D1830"/>
                </a:solidFill>
                <a:latin typeface="Calibri" pitchFamily="34" charset="0"/>
                <a:ea typeface="Calibri" pitchFamily="34" charset="-122"/>
                <a:cs typeface="Calibri" pitchFamily="34" charset="-120"/>
              </a:rPr>
              <a:t>Leitrolle</a:t>
            </a:r>
            <a:endParaRPr lang="de-CH" sz="1650" dirty="0"/>
          </a:p>
        </p:txBody>
      </p:sp>
      <p:sp>
        <p:nvSpPr>
          <p:cNvPr id="9" name="Text 7"/>
          <p:cNvSpPr/>
          <p:nvPr/>
        </p:nvSpPr>
        <p:spPr>
          <a:xfrm>
            <a:off x="2847975" y="4171950"/>
            <a:ext cx="1809750" cy="762000"/>
          </a:xfrm>
          <a:prstGeom prst="rect">
            <a:avLst/>
          </a:prstGeom>
          <a:noFill/>
          <a:ln/>
        </p:spPr>
        <p:txBody>
          <a:bodyPr wrap="square" lIns="91440" tIns="0" rIns="0" bIns="0" rtlCol="0" anchor="t"/>
          <a:lstStyle/>
          <a:p>
            <a:pPr algn="ctr" indent="0" marL="0">
              <a:lnSpc>
                <a:spcPct val="110000"/>
              </a:lnSpc>
              <a:buNone/>
            </a:pPr>
            <a:r>
              <a:rPr lang="de-CH" altLang="en-US" sz="1400" dirty="0">
                <a:solidFill>
                  <a:srgbClr val="566173"/>
                </a:solidFill>
                <a:latin typeface="Calibri" pitchFamily="34" charset="0"/>
                <a:ea typeface="Calibri" pitchFamily="34" charset="-122"/>
                <a:cs typeface="Calibri" pitchFamily="34" charset="-120"/>
              </a:rPr>
              <a:t>Hut oder Perspektive</a:t>
            </a:r>
            <a:endParaRPr lang="de-CH" sz="1400" dirty="0"/>
          </a:p>
        </p:txBody>
      </p:sp>
      <p:sp>
        <p:nvSpPr>
          <p:cNvPr id="10" name="Text 8"/>
          <p:cNvSpPr/>
          <p:nvPr/>
        </p:nvSpPr>
        <p:spPr>
          <a:xfrm>
            <a:off x="5010150" y="2428875"/>
            <a:ext cx="1809750" cy="857250"/>
          </a:xfrm>
          <a:prstGeom prst="rect">
            <a:avLst/>
          </a:prstGeom>
          <a:noFill/>
          <a:ln/>
        </p:spPr>
        <p:txBody>
          <a:bodyPr wrap="square" lIns="91440" tIns="0" rIns="0" bIns="0" rtlCol="0" anchor="t"/>
          <a:lstStyle/>
          <a:p>
            <a:pPr algn="ctr" indent="0" marL="0">
              <a:lnSpc>
                <a:spcPct val="110000"/>
              </a:lnSpc>
              <a:buNone/>
            </a:pPr>
            <a:r>
              <a:rPr lang="de-CH" altLang="en-US" sz="4350" b="1" dirty="0">
                <a:solidFill>
                  <a:srgbClr val="0B648A"/>
                </a:solidFill>
                <a:latin typeface="Calibri" pitchFamily="34" charset="0"/>
                <a:ea typeface="Calibri" pitchFamily="34" charset="-122"/>
                <a:cs typeface="Calibri" pitchFamily="34" charset="-120"/>
              </a:rPr>
              <a:t>A</a:t>
            </a:r>
            <a:endParaRPr lang="de-CH" sz="4350" dirty="0"/>
          </a:p>
        </p:txBody>
      </p:sp>
      <p:sp>
        <p:nvSpPr>
          <p:cNvPr id="11" name="Text 9"/>
          <p:cNvSpPr/>
          <p:nvPr/>
        </p:nvSpPr>
        <p:spPr>
          <a:xfrm>
            <a:off x="5010150" y="3476625"/>
            <a:ext cx="1809750" cy="571500"/>
          </a:xfrm>
          <a:prstGeom prst="rect">
            <a:avLst/>
          </a:prstGeom>
          <a:noFill/>
          <a:ln/>
        </p:spPr>
        <p:txBody>
          <a:bodyPr wrap="square" lIns="91440" tIns="0" rIns="0" bIns="0" rtlCol="0" anchor="t"/>
          <a:lstStyle/>
          <a:p>
            <a:pPr algn="ctr" indent="0" marL="0">
              <a:lnSpc>
                <a:spcPct val="110000"/>
              </a:lnSpc>
              <a:buNone/>
            </a:pPr>
            <a:r>
              <a:rPr lang="de-CH" altLang="en-US" sz="1650" b="1" dirty="0">
                <a:solidFill>
                  <a:srgbClr val="0D1830"/>
                </a:solidFill>
                <a:latin typeface="Calibri" pitchFamily="34" charset="0"/>
                <a:ea typeface="Calibri" pitchFamily="34" charset="-122"/>
                <a:cs typeface="Calibri" pitchFamily="34" charset="-120"/>
              </a:rPr>
              <a:t>Auftrag</a:t>
            </a:r>
            <a:endParaRPr lang="de-CH" sz="1650" dirty="0"/>
          </a:p>
        </p:txBody>
      </p:sp>
      <p:sp>
        <p:nvSpPr>
          <p:cNvPr id="12" name="Text 10"/>
          <p:cNvSpPr/>
          <p:nvPr/>
        </p:nvSpPr>
        <p:spPr>
          <a:xfrm>
            <a:off x="5010150" y="4171950"/>
            <a:ext cx="1809750" cy="762000"/>
          </a:xfrm>
          <a:prstGeom prst="rect">
            <a:avLst/>
          </a:prstGeom>
          <a:noFill/>
          <a:ln/>
        </p:spPr>
        <p:txBody>
          <a:bodyPr wrap="square" lIns="91440" tIns="0" rIns="0" bIns="0" rtlCol="0" anchor="t"/>
          <a:lstStyle/>
          <a:p>
            <a:pPr algn="ctr" indent="0" marL="0">
              <a:lnSpc>
                <a:spcPct val="110000"/>
              </a:lnSpc>
              <a:buNone/>
            </a:pPr>
            <a:r>
              <a:rPr lang="de-CH" altLang="en-US" sz="1400" dirty="0">
                <a:solidFill>
                  <a:srgbClr val="566173"/>
                </a:solidFill>
                <a:latin typeface="Calibri" pitchFamily="34" charset="0"/>
                <a:ea typeface="Calibri" pitchFamily="34" charset="-122"/>
                <a:cs typeface="Calibri" pitchFamily="34" charset="-120"/>
              </a:rPr>
              <a:t>Aufgabe und Ergebnis</a:t>
            </a:r>
            <a:endParaRPr lang="de-CH" sz="1400" dirty="0"/>
          </a:p>
        </p:txBody>
      </p:sp>
      <p:sp>
        <p:nvSpPr>
          <p:cNvPr id="13" name="Text 11"/>
          <p:cNvSpPr/>
          <p:nvPr/>
        </p:nvSpPr>
        <p:spPr>
          <a:xfrm>
            <a:off x="7172325" y="2428875"/>
            <a:ext cx="1809750" cy="857250"/>
          </a:xfrm>
          <a:prstGeom prst="rect">
            <a:avLst/>
          </a:prstGeom>
          <a:noFill/>
          <a:ln/>
        </p:spPr>
        <p:txBody>
          <a:bodyPr wrap="square" lIns="91440" tIns="0" rIns="0" bIns="0" rtlCol="0" anchor="t"/>
          <a:lstStyle/>
          <a:p>
            <a:pPr algn="ctr" indent="0" marL="0">
              <a:lnSpc>
                <a:spcPct val="110000"/>
              </a:lnSpc>
              <a:buNone/>
            </a:pPr>
            <a:r>
              <a:rPr lang="de-CH" altLang="en-US" sz="4350" b="1" dirty="0">
                <a:solidFill>
                  <a:srgbClr val="0B648A"/>
                </a:solidFill>
                <a:latin typeface="Calibri" pitchFamily="34" charset="0"/>
                <a:ea typeface="Calibri" pitchFamily="34" charset="-122"/>
                <a:cs typeface="Calibri" pitchFamily="34" charset="-120"/>
              </a:rPr>
              <a:t>R</a:t>
            </a:r>
            <a:endParaRPr lang="de-CH" sz="4350" dirty="0"/>
          </a:p>
        </p:txBody>
      </p:sp>
      <p:sp>
        <p:nvSpPr>
          <p:cNvPr id="14" name="Text 12"/>
          <p:cNvSpPr/>
          <p:nvPr/>
        </p:nvSpPr>
        <p:spPr>
          <a:xfrm>
            <a:off x="7172325" y="3476625"/>
            <a:ext cx="1809750" cy="571500"/>
          </a:xfrm>
          <a:prstGeom prst="rect">
            <a:avLst/>
          </a:prstGeom>
          <a:noFill/>
          <a:ln/>
        </p:spPr>
        <p:txBody>
          <a:bodyPr wrap="square" lIns="91440" tIns="0" rIns="0" bIns="0" rtlCol="0" anchor="t"/>
          <a:lstStyle/>
          <a:p>
            <a:pPr algn="ctr" indent="0" marL="0">
              <a:lnSpc>
                <a:spcPct val="110000"/>
              </a:lnSpc>
              <a:buNone/>
            </a:pPr>
            <a:r>
              <a:rPr lang="de-CH" altLang="en-US" sz="1650" b="1" dirty="0">
                <a:solidFill>
                  <a:srgbClr val="0D1830"/>
                </a:solidFill>
                <a:latin typeface="Calibri" pitchFamily="34" charset="0"/>
                <a:ea typeface="Calibri" pitchFamily="34" charset="-122"/>
                <a:cs typeface="Calibri" pitchFamily="34" charset="-120"/>
              </a:rPr>
              <a:t>Regeln &amp; Resultat</a:t>
            </a:r>
            <a:endParaRPr lang="de-CH" sz="1650" dirty="0"/>
          </a:p>
        </p:txBody>
      </p:sp>
      <p:sp>
        <p:nvSpPr>
          <p:cNvPr id="15" name="Text 13"/>
          <p:cNvSpPr/>
          <p:nvPr/>
        </p:nvSpPr>
        <p:spPr>
          <a:xfrm>
            <a:off x="7172325" y="4171950"/>
            <a:ext cx="1809750" cy="762000"/>
          </a:xfrm>
          <a:prstGeom prst="rect">
            <a:avLst/>
          </a:prstGeom>
          <a:noFill/>
          <a:ln/>
        </p:spPr>
        <p:txBody>
          <a:bodyPr wrap="square" lIns="91440" tIns="0" rIns="0" bIns="0" rtlCol="0" anchor="t"/>
          <a:lstStyle/>
          <a:p>
            <a:pPr algn="ctr" indent="0" marL="0">
              <a:lnSpc>
                <a:spcPct val="110000"/>
              </a:lnSpc>
              <a:buNone/>
            </a:pPr>
            <a:r>
              <a:rPr lang="de-CH" altLang="en-US" sz="1400" dirty="0">
                <a:solidFill>
                  <a:srgbClr val="566173"/>
                </a:solidFill>
                <a:latin typeface="Calibri" pitchFamily="34" charset="0"/>
                <a:ea typeface="Calibri" pitchFamily="34" charset="-122"/>
                <a:cs typeface="Calibri" pitchFamily="34" charset="-120"/>
              </a:rPr>
              <a:t>Format, Länge, Grenzen</a:t>
            </a:r>
            <a:endParaRPr lang="de-CH" sz="1400" dirty="0"/>
          </a:p>
        </p:txBody>
      </p:sp>
      <p:sp>
        <p:nvSpPr>
          <p:cNvPr id="16" name="Text 14"/>
          <p:cNvSpPr/>
          <p:nvPr/>
        </p:nvSpPr>
        <p:spPr>
          <a:xfrm>
            <a:off x="9334500" y="2428875"/>
            <a:ext cx="1809750" cy="857250"/>
          </a:xfrm>
          <a:prstGeom prst="rect">
            <a:avLst/>
          </a:prstGeom>
          <a:noFill/>
          <a:ln/>
        </p:spPr>
        <p:txBody>
          <a:bodyPr wrap="square" lIns="91440" tIns="0" rIns="0" bIns="0" rtlCol="0" anchor="t"/>
          <a:lstStyle/>
          <a:p>
            <a:pPr algn="ctr" indent="0" marL="0">
              <a:lnSpc>
                <a:spcPct val="110000"/>
              </a:lnSpc>
              <a:buNone/>
            </a:pPr>
            <a:r>
              <a:rPr lang="de-CH" altLang="en-US" sz="4350" b="1" dirty="0">
                <a:solidFill>
                  <a:srgbClr val="E8A317"/>
                </a:solidFill>
                <a:latin typeface="Calibri" pitchFamily="34" charset="0"/>
                <a:ea typeface="Calibri" pitchFamily="34" charset="-122"/>
                <a:cs typeface="Calibri" pitchFamily="34" charset="-120"/>
              </a:rPr>
              <a:t>✓</a:t>
            </a:r>
            <a:endParaRPr lang="de-CH" sz="4350" dirty="0"/>
          </a:p>
        </p:txBody>
      </p:sp>
      <p:sp>
        <p:nvSpPr>
          <p:cNvPr id="17" name="Text 15"/>
          <p:cNvSpPr/>
          <p:nvPr/>
        </p:nvSpPr>
        <p:spPr>
          <a:xfrm>
            <a:off x="9334500" y="3476625"/>
            <a:ext cx="1809750" cy="571500"/>
          </a:xfrm>
          <a:prstGeom prst="rect">
            <a:avLst/>
          </a:prstGeom>
          <a:noFill/>
          <a:ln/>
        </p:spPr>
        <p:txBody>
          <a:bodyPr wrap="square" lIns="91440" tIns="0" rIns="0" bIns="0" rtlCol="0" anchor="t"/>
          <a:lstStyle/>
          <a:p>
            <a:pPr algn="ctr" indent="0" marL="0">
              <a:lnSpc>
                <a:spcPct val="110000"/>
              </a:lnSpc>
              <a:buNone/>
            </a:pPr>
            <a:r>
              <a:rPr lang="de-CH" altLang="en-US" sz="1650" b="1" dirty="0">
                <a:solidFill>
                  <a:srgbClr val="0D1830"/>
                </a:solidFill>
                <a:latin typeface="Calibri" pitchFamily="34" charset="0"/>
                <a:ea typeface="Calibri" pitchFamily="34" charset="-122"/>
                <a:cs typeface="Calibri" pitchFamily="34" charset="-120"/>
              </a:rPr>
              <a:t>Check</a:t>
            </a:r>
            <a:endParaRPr lang="de-CH" sz="1650" dirty="0"/>
          </a:p>
        </p:txBody>
      </p:sp>
      <p:sp>
        <p:nvSpPr>
          <p:cNvPr id="18" name="Text 16"/>
          <p:cNvSpPr/>
          <p:nvPr/>
        </p:nvSpPr>
        <p:spPr>
          <a:xfrm>
            <a:off x="9334500" y="4171950"/>
            <a:ext cx="1809750" cy="762000"/>
          </a:xfrm>
          <a:prstGeom prst="rect">
            <a:avLst/>
          </a:prstGeom>
          <a:noFill/>
          <a:ln/>
        </p:spPr>
        <p:txBody>
          <a:bodyPr wrap="square" lIns="91440" tIns="0" rIns="0" bIns="0" rtlCol="0" anchor="t"/>
          <a:lstStyle/>
          <a:p>
            <a:pPr algn="ctr" indent="0" marL="0">
              <a:lnSpc>
                <a:spcPct val="110000"/>
              </a:lnSpc>
              <a:buNone/>
            </a:pPr>
            <a:r>
              <a:rPr lang="de-CH" altLang="en-US" sz="1400" dirty="0">
                <a:solidFill>
                  <a:srgbClr val="566173"/>
                </a:solidFill>
                <a:latin typeface="Calibri" pitchFamily="34" charset="0"/>
                <a:ea typeface="Calibri" pitchFamily="34" charset="-122"/>
                <a:cs typeface="Calibri" pitchFamily="34" charset="-120"/>
              </a:rPr>
              <a:t>Quelle, Ton, Datum, Unsicherheit</a:t>
            </a:r>
            <a:endParaRPr lang="de-CH" sz="1400" dirty="0"/>
          </a:p>
        </p:txBody>
      </p:sp>
      <p:sp>
        <p:nvSpPr>
          <p:cNvPr id="19" name="Shape 17"/>
          <p:cNvSpPr/>
          <p:nvPr/>
        </p:nvSpPr>
        <p:spPr>
          <a:xfrm>
            <a:off x="2047875" y="5381625"/>
            <a:ext cx="8096250" cy="571500"/>
          </a:xfrm>
          <a:prstGeom prst="roundRect">
            <a:avLst>
              <a:gd name="adj" fmla="val 5500"/>
            </a:avLst>
          </a:prstGeom>
          <a:solidFill>
            <a:srgbClr val="FFFFFF"/>
          </a:solidFill>
          <a:ln w="9525">
            <a:solidFill>
              <a:srgbClr val="FFFFFF"/>
            </a:solidFill>
            <a:prstDash val="solid"/>
          </a:ln>
        </p:spPr>
      </p:sp>
      <p:sp>
        <p:nvSpPr>
          <p:cNvPr id="20" name="Text 18"/>
          <p:cNvSpPr/>
          <p:nvPr/>
        </p:nvSpPr>
        <p:spPr>
          <a:xfrm>
            <a:off x="2425065" y="5524500"/>
            <a:ext cx="7433310" cy="291465"/>
          </a:xfrm>
          <a:prstGeom prst="rect">
            <a:avLst/>
          </a:prstGeom>
          <a:noFill/>
          <a:ln/>
        </p:spPr>
        <p:txBody>
          <a:bodyPr wrap="square" lIns="0" tIns="0" rIns="0" bIns="0" rtlCol="0" anchor="t"/>
          <a:lstStyle/>
          <a:p>
            <a:pPr algn="ctr" indent="0" marL="0">
              <a:lnSpc>
                <a:spcPct val="110000"/>
              </a:lnSpc>
              <a:buNone/>
            </a:pPr>
            <a:r>
              <a:rPr lang="de-CH" altLang="en-US" sz="1500" b="1" dirty="0">
                <a:solidFill>
                  <a:srgbClr val="0D1830"/>
                </a:solidFill>
                <a:latin typeface="Calibri" pitchFamily="34" charset="0"/>
                <a:ea typeface="Calibri" pitchFamily="34" charset="-122"/>
                <a:cs typeface="Calibri" pitchFamily="34" charset="-120"/>
              </a:rPr>
              <a:t>Kein Zauberspruch. Eine Checkliste für bessere Rückfragen und Iterationen.</a:t>
            </a:r>
            <a:endParaRPr lang="de-CH" sz="1500" dirty="0"/>
          </a:p>
        </p:txBody>
      </p:sp>
      <p:sp>
        <p:nvSpPr>
          <p:cNvPr id="21" name="Text 19"/>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22" name="Text 20"/>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Prompting</a:t>
            </a:r>
            <a:endParaRPr lang="de-CH" sz="1050" dirty="0"/>
          </a:p>
        </p:txBody>
      </p:sp>
      <p:sp>
        <p:nvSpPr>
          <p:cNvPr id="23" name="Text 21"/>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23</a:t>
            </a:r>
            <a:endParaRPr lang="de-CH" sz="10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A52D3B"/>
                </a:solidFill>
                <a:latin typeface="Calibri" pitchFamily="34" charset="0"/>
                <a:ea typeface="Calibri" pitchFamily="34" charset="-122"/>
                <a:cs typeface="Calibri" pitchFamily="34" charset="-120"/>
              </a:rPr>
              <a:t>VAGER PROMPT</a:t>
            </a:r>
            <a:endParaRPr lang="de-CH" sz="1050" dirty="0"/>
          </a:p>
        </p:txBody>
      </p:sp>
      <p:sp>
        <p:nvSpPr>
          <p:cNvPr id="3" name="Text 1"/>
          <p:cNvSpPr/>
          <p:nvPr/>
        </p:nvSpPr>
        <p:spPr>
          <a:xfrm>
            <a:off x="685800" y="952500"/>
            <a:ext cx="10149840" cy="1129284"/>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Ein kurzer Prompt kann starten. Vieles bleibt offen.</a:t>
            </a:r>
            <a:endParaRPr lang="de-CH" sz="3600" dirty="0"/>
          </a:p>
        </p:txBody>
      </p:sp>
      <p:sp>
        <p:nvSpPr>
          <p:cNvPr id="4" name="Shape 2"/>
          <p:cNvSpPr/>
          <p:nvPr/>
        </p:nvSpPr>
        <p:spPr>
          <a:xfrm>
            <a:off x="1143000" y="2476500"/>
            <a:ext cx="9906000" cy="1619250"/>
          </a:xfrm>
          <a:prstGeom prst="roundRect">
            <a:avLst>
              <a:gd name="adj" fmla="val 8471"/>
            </a:avLst>
          </a:prstGeom>
          <a:solidFill>
            <a:srgbClr val="F7F4EC"/>
          </a:solidFill>
          <a:ln w="9525">
            <a:solidFill>
              <a:srgbClr val="F7F4EC"/>
            </a:solidFill>
            <a:prstDash val="solid"/>
          </a:ln>
        </p:spPr>
      </p:sp>
      <p:sp>
        <p:nvSpPr>
          <p:cNvPr id="5" name="Text 3"/>
          <p:cNvSpPr/>
          <p:nvPr/>
        </p:nvSpPr>
        <p:spPr>
          <a:xfrm>
            <a:off x="1691640" y="2905125"/>
            <a:ext cx="8900160" cy="781050"/>
          </a:xfrm>
          <a:prstGeom prst="rect">
            <a:avLst/>
          </a:prstGeom>
          <a:noFill/>
          <a:ln/>
        </p:spPr>
        <p:txBody>
          <a:bodyPr wrap="square" lIns="0" tIns="0" rIns="0" bIns="0" rtlCol="0" anchor="ctr"/>
          <a:lstStyle/>
          <a:p>
            <a:pPr algn="ctr" indent="0" marL="0">
              <a:lnSpc>
                <a:spcPct val="110000"/>
              </a:lnSpc>
              <a:buNone/>
            </a:pPr>
            <a:r>
              <a:rPr lang="de-CH" altLang="en-US" sz="2400" b="1" dirty="0">
                <a:solidFill>
                  <a:srgbClr val="0D1830"/>
                </a:solidFill>
                <a:latin typeface="Calibri" pitchFamily="34" charset="0"/>
                <a:ea typeface="Calibri" pitchFamily="34" charset="-122"/>
                <a:cs typeface="Calibri" pitchFamily="34" charset="-120"/>
              </a:rPr>
              <a:t>«Schreib eine E-Mail wegen der Sitzung.»</a:t>
            </a:r>
            <a:endParaRPr lang="de-CH" sz="2400" dirty="0"/>
          </a:p>
        </p:txBody>
      </p:sp>
      <p:sp>
        <p:nvSpPr>
          <p:cNvPr id="6" name="Shape 4"/>
          <p:cNvSpPr/>
          <p:nvPr/>
        </p:nvSpPr>
        <p:spPr>
          <a:xfrm>
            <a:off x="1200150" y="4667250"/>
            <a:ext cx="1790029" cy="552450"/>
          </a:xfrm>
          <a:prstGeom prst="roundRect">
            <a:avLst>
              <a:gd name="adj" fmla="val 24828"/>
            </a:avLst>
          </a:prstGeom>
          <a:solidFill>
            <a:srgbClr val="DDF4FC"/>
          </a:solidFill>
          <a:ln w="9525">
            <a:solidFill>
              <a:srgbClr val="DDF4FC"/>
            </a:solidFill>
            <a:prstDash val="solid"/>
          </a:ln>
        </p:spPr>
      </p:sp>
      <p:sp>
        <p:nvSpPr>
          <p:cNvPr id="7" name="Text 5"/>
          <p:cNvSpPr/>
          <p:nvPr/>
        </p:nvSpPr>
        <p:spPr>
          <a:xfrm>
            <a:off x="1428750" y="4813554"/>
            <a:ext cx="1332829" cy="268986"/>
          </a:xfrm>
          <a:prstGeom prst="rect">
            <a:avLst/>
          </a:prstGeom>
          <a:noFill/>
          <a:ln/>
        </p:spPr>
        <p:txBody>
          <a:bodyPr wrap="square" lIns="0" tIns="0" rIns="0" bIns="0" rtlCol="0" anchor="t"/>
          <a:lstStyle/>
          <a:p>
            <a:pPr algn="ctr" indent="0" marL="0">
              <a:lnSpc>
                <a:spcPct val="110000"/>
              </a:lnSpc>
              <a:buNone/>
            </a:pPr>
            <a:r>
              <a:rPr lang="de-CH" altLang="en-US" sz="1400" b="1" dirty="0">
                <a:solidFill>
                  <a:srgbClr val="0D1830"/>
                </a:solidFill>
                <a:latin typeface="Calibri" pitchFamily="34" charset="0"/>
                <a:ea typeface="Calibri" pitchFamily="34" charset="-122"/>
                <a:cs typeface="Calibri" pitchFamily="34" charset="-120"/>
              </a:rPr>
              <a:t>An wen?</a:t>
            </a:r>
            <a:endParaRPr lang="de-CH" sz="1400" dirty="0"/>
          </a:p>
        </p:txBody>
      </p:sp>
      <p:sp>
        <p:nvSpPr>
          <p:cNvPr id="8" name="Shape 6"/>
          <p:cNvSpPr/>
          <p:nvPr/>
        </p:nvSpPr>
        <p:spPr>
          <a:xfrm>
            <a:off x="3200491" y="4667250"/>
            <a:ext cx="1790029" cy="552450"/>
          </a:xfrm>
          <a:prstGeom prst="roundRect">
            <a:avLst>
              <a:gd name="adj" fmla="val 24828"/>
            </a:avLst>
          </a:prstGeom>
          <a:solidFill>
            <a:srgbClr val="DDF4FC"/>
          </a:solidFill>
          <a:ln w="9525">
            <a:solidFill>
              <a:srgbClr val="DDF4FC"/>
            </a:solidFill>
            <a:prstDash val="solid"/>
          </a:ln>
        </p:spPr>
      </p:sp>
      <p:sp>
        <p:nvSpPr>
          <p:cNvPr id="9" name="Text 7"/>
          <p:cNvSpPr/>
          <p:nvPr/>
        </p:nvSpPr>
        <p:spPr>
          <a:xfrm>
            <a:off x="3429091" y="4813554"/>
            <a:ext cx="1332829" cy="268986"/>
          </a:xfrm>
          <a:prstGeom prst="rect">
            <a:avLst/>
          </a:prstGeom>
          <a:noFill/>
          <a:ln/>
        </p:spPr>
        <p:txBody>
          <a:bodyPr wrap="square" lIns="0" tIns="0" rIns="0" bIns="0" rtlCol="0" anchor="t"/>
          <a:lstStyle/>
          <a:p>
            <a:pPr algn="ctr" indent="0" marL="0">
              <a:lnSpc>
                <a:spcPct val="110000"/>
              </a:lnSpc>
              <a:buNone/>
            </a:pPr>
            <a:r>
              <a:rPr lang="de-CH" altLang="en-US" sz="1400" b="1" dirty="0">
                <a:solidFill>
                  <a:srgbClr val="0D1830"/>
                </a:solidFill>
                <a:latin typeface="Calibri" pitchFamily="34" charset="0"/>
                <a:ea typeface="Calibri" pitchFamily="34" charset="-122"/>
                <a:cs typeface="Calibri" pitchFamily="34" charset="-120"/>
              </a:rPr>
              <a:t>Wozu?</a:t>
            </a:r>
            <a:endParaRPr lang="de-CH" sz="1400" dirty="0"/>
          </a:p>
        </p:txBody>
      </p:sp>
      <p:sp>
        <p:nvSpPr>
          <p:cNvPr id="10" name="Shape 8"/>
          <p:cNvSpPr/>
          <p:nvPr/>
        </p:nvSpPr>
        <p:spPr>
          <a:xfrm>
            <a:off x="5200833" y="4667250"/>
            <a:ext cx="1790029" cy="552450"/>
          </a:xfrm>
          <a:prstGeom prst="roundRect">
            <a:avLst>
              <a:gd name="adj" fmla="val 24828"/>
            </a:avLst>
          </a:prstGeom>
          <a:solidFill>
            <a:srgbClr val="DDF4FC"/>
          </a:solidFill>
          <a:ln w="9525">
            <a:solidFill>
              <a:srgbClr val="DDF4FC"/>
            </a:solidFill>
            <a:prstDash val="solid"/>
          </a:ln>
        </p:spPr>
      </p:sp>
      <p:sp>
        <p:nvSpPr>
          <p:cNvPr id="11" name="Text 9"/>
          <p:cNvSpPr/>
          <p:nvPr/>
        </p:nvSpPr>
        <p:spPr>
          <a:xfrm>
            <a:off x="5429433" y="4813554"/>
            <a:ext cx="1332829" cy="268986"/>
          </a:xfrm>
          <a:prstGeom prst="rect">
            <a:avLst/>
          </a:prstGeom>
          <a:noFill/>
          <a:ln/>
        </p:spPr>
        <p:txBody>
          <a:bodyPr wrap="square" lIns="0" tIns="0" rIns="0" bIns="0" rtlCol="0" anchor="t"/>
          <a:lstStyle/>
          <a:p>
            <a:pPr algn="ctr" indent="0" marL="0">
              <a:lnSpc>
                <a:spcPct val="110000"/>
              </a:lnSpc>
              <a:buNone/>
            </a:pPr>
            <a:r>
              <a:rPr lang="de-CH" altLang="en-US" sz="1400" b="1" dirty="0">
                <a:solidFill>
                  <a:srgbClr val="0D1830"/>
                </a:solidFill>
                <a:latin typeface="Calibri" pitchFamily="34" charset="0"/>
                <a:ea typeface="Calibri" pitchFamily="34" charset="-122"/>
                <a:cs typeface="Calibri" pitchFamily="34" charset="-120"/>
              </a:rPr>
              <a:t>Ton?</a:t>
            </a:r>
            <a:endParaRPr lang="de-CH" sz="1400" dirty="0"/>
          </a:p>
        </p:txBody>
      </p:sp>
      <p:sp>
        <p:nvSpPr>
          <p:cNvPr id="12" name="Shape 10"/>
          <p:cNvSpPr/>
          <p:nvPr/>
        </p:nvSpPr>
        <p:spPr>
          <a:xfrm>
            <a:off x="7201174" y="4667250"/>
            <a:ext cx="1790029" cy="552450"/>
          </a:xfrm>
          <a:prstGeom prst="roundRect">
            <a:avLst>
              <a:gd name="adj" fmla="val 24828"/>
            </a:avLst>
          </a:prstGeom>
          <a:solidFill>
            <a:srgbClr val="DDF4FC"/>
          </a:solidFill>
          <a:ln w="9525">
            <a:solidFill>
              <a:srgbClr val="DDF4FC"/>
            </a:solidFill>
            <a:prstDash val="solid"/>
          </a:ln>
        </p:spPr>
      </p:sp>
      <p:sp>
        <p:nvSpPr>
          <p:cNvPr id="13" name="Text 11"/>
          <p:cNvSpPr/>
          <p:nvPr/>
        </p:nvSpPr>
        <p:spPr>
          <a:xfrm>
            <a:off x="7429774" y="4813554"/>
            <a:ext cx="1332829" cy="268986"/>
          </a:xfrm>
          <a:prstGeom prst="rect">
            <a:avLst/>
          </a:prstGeom>
          <a:noFill/>
          <a:ln/>
        </p:spPr>
        <p:txBody>
          <a:bodyPr wrap="square" lIns="0" tIns="0" rIns="0" bIns="0" rtlCol="0" anchor="t"/>
          <a:lstStyle/>
          <a:p>
            <a:pPr algn="ctr" indent="0" marL="0">
              <a:lnSpc>
                <a:spcPct val="110000"/>
              </a:lnSpc>
              <a:buNone/>
            </a:pPr>
            <a:r>
              <a:rPr lang="de-CH" altLang="en-US" sz="1400" b="1" dirty="0">
                <a:solidFill>
                  <a:srgbClr val="0D1830"/>
                </a:solidFill>
                <a:latin typeface="Calibri" pitchFamily="34" charset="0"/>
                <a:ea typeface="Calibri" pitchFamily="34" charset="-122"/>
                <a:cs typeface="Calibri" pitchFamily="34" charset="-120"/>
              </a:rPr>
              <a:t>Länge?</a:t>
            </a:r>
            <a:endParaRPr lang="de-CH" sz="1400" dirty="0"/>
          </a:p>
        </p:txBody>
      </p:sp>
      <p:sp>
        <p:nvSpPr>
          <p:cNvPr id="14" name="Shape 12"/>
          <p:cNvSpPr/>
          <p:nvPr/>
        </p:nvSpPr>
        <p:spPr>
          <a:xfrm>
            <a:off x="9201516" y="4667250"/>
            <a:ext cx="1790029" cy="552450"/>
          </a:xfrm>
          <a:prstGeom prst="roundRect">
            <a:avLst>
              <a:gd name="adj" fmla="val 24828"/>
            </a:avLst>
          </a:prstGeom>
          <a:solidFill>
            <a:srgbClr val="DDF4FC"/>
          </a:solidFill>
          <a:ln w="9525">
            <a:solidFill>
              <a:srgbClr val="DDF4FC"/>
            </a:solidFill>
            <a:prstDash val="solid"/>
          </a:ln>
        </p:spPr>
      </p:sp>
      <p:sp>
        <p:nvSpPr>
          <p:cNvPr id="15" name="Text 13"/>
          <p:cNvSpPr/>
          <p:nvPr/>
        </p:nvSpPr>
        <p:spPr>
          <a:xfrm>
            <a:off x="9430116" y="4813554"/>
            <a:ext cx="1332829" cy="268986"/>
          </a:xfrm>
          <a:prstGeom prst="rect">
            <a:avLst/>
          </a:prstGeom>
          <a:noFill/>
          <a:ln/>
        </p:spPr>
        <p:txBody>
          <a:bodyPr wrap="square" lIns="0" tIns="0" rIns="0" bIns="0" rtlCol="0" anchor="t"/>
          <a:lstStyle/>
          <a:p>
            <a:pPr algn="ctr" indent="0" marL="0">
              <a:lnSpc>
                <a:spcPct val="110000"/>
              </a:lnSpc>
              <a:buNone/>
            </a:pPr>
            <a:r>
              <a:rPr lang="de-CH" altLang="en-US" sz="1400" b="1" dirty="0">
                <a:solidFill>
                  <a:srgbClr val="0D1830"/>
                </a:solidFill>
                <a:latin typeface="Calibri" pitchFamily="34" charset="0"/>
                <a:ea typeface="Calibri" pitchFamily="34" charset="-122"/>
                <a:cs typeface="Calibri" pitchFamily="34" charset="-120"/>
              </a:rPr>
              <a:t>Was prüfen?</a:t>
            </a:r>
            <a:endParaRPr lang="de-CH" sz="1400" dirty="0"/>
          </a:p>
        </p:txBody>
      </p:sp>
      <p:sp>
        <p:nvSpPr>
          <p:cNvPr id="16" name="Text 14"/>
          <p:cNvSpPr/>
          <p:nvPr/>
        </p:nvSpPr>
        <p:spPr>
          <a:xfrm>
            <a:off x="1619250" y="5676900"/>
            <a:ext cx="8953500" cy="342900"/>
          </a:xfrm>
          <a:prstGeom prst="rect">
            <a:avLst/>
          </a:prstGeom>
          <a:noFill/>
          <a:ln/>
        </p:spPr>
        <p:txBody>
          <a:bodyPr wrap="square" lIns="91440" tIns="0" rIns="0" bIns="0" rtlCol="0" anchor="t"/>
          <a:lstStyle/>
          <a:p>
            <a:pPr algn="ctr" indent="0" marL="0">
              <a:lnSpc>
                <a:spcPct val="110000"/>
              </a:lnSpc>
              <a:buNone/>
            </a:pPr>
            <a:r>
              <a:rPr lang="de-CH" altLang="en-US" sz="1425" dirty="0">
                <a:solidFill>
                  <a:srgbClr val="566173"/>
                </a:solidFill>
                <a:latin typeface="Calibri" pitchFamily="34" charset="0"/>
                <a:ea typeface="Calibri" pitchFamily="34" charset="-122"/>
                <a:cs typeface="Calibri" pitchFamily="34" charset="-120"/>
              </a:rPr>
              <a:t>Nicht schlecht. Nur noch nicht genug bestimmt.</a:t>
            </a:r>
            <a:endParaRPr lang="de-CH" sz="1425" dirty="0"/>
          </a:p>
        </p:txBody>
      </p:sp>
      <p:sp>
        <p:nvSpPr>
          <p:cNvPr id="17" name="Text 15"/>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8" name="Text 16"/>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Prompting</a:t>
            </a:r>
            <a:endParaRPr lang="de-CH" sz="1050" dirty="0"/>
          </a:p>
        </p:txBody>
      </p:sp>
      <p:sp>
        <p:nvSpPr>
          <p:cNvPr id="19" name="Text 17"/>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24</a:t>
            </a:r>
            <a:endParaRPr lang="de-CH" sz="10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2">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BESSERER PROMPT</a:t>
            </a:r>
            <a:endParaRPr lang="de-CH" sz="1050" dirty="0"/>
          </a:p>
        </p:txBody>
      </p:sp>
      <p:sp>
        <p:nvSpPr>
          <p:cNvPr id="3" name="Text 1"/>
          <p:cNvSpPr/>
          <p:nvPr/>
        </p:nvSpPr>
        <p:spPr>
          <a:xfrm>
            <a:off x="685800" y="952500"/>
            <a:ext cx="10149840" cy="1129284"/>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Ein präziser Prompt macht Entscheidungen sichtbar</a:t>
            </a:r>
            <a:endParaRPr lang="de-CH" sz="3600" dirty="0"/>
          </a:p>
        </p:txBody>
      </p:sp>
      <p:sp>
        <p:nvSpPr>
          <p:cNvPr id="4" name="Text 2"/>
          <p:cNvSpPr/>
          <p:nvPr/>
        </p:nvSpPr>
        <p:spPr>
          <a:xfrm>
            <a:off x="819150" y="2132838"/>
            <a:ext cx="1428750" cy="365760"/>
          </a:xfrm>
          <a:prstGeom prst="rect">
            <a:avLst/>
          </a:prstGeom>
          <a:noFill/>
          <a:ln/>
        </p:spPr>
        <p:txBody>
          <a:bodyPr wrap="square" lIns="91440" tIns="0" rIns="0" bIns="0" rtlCol="0" anchor="t"/>
          <a:lstStyle/>
          <a:p>
            <a:pPr indent="0" marL="0">
              <a:lnSpc>
                <a:spcPct val="110000"/>
              </a:lnSpc>
              <a:buNone/>
            </a:pPr>
            <a:r>
              <a:rPr lang="de-CH" altLang="en-US" sz="1400" b="1" dirty="0">
                <a:solidFill>
                  <a:srgbClr val="0B648A"/>
                </a:solidFill>
                <a:latin typeface="Calibri" pitchFamily="34" charset="0"/>
                <a:ea typeface="Calibri" pitchFamily="34" charset="-122"/>
                <a:cs typeface="Calibri" pitchFamily="34" charset="-120"/>
              </a:rPr>
              <a:t>HUT</a:t>
            </a:r>
            <a:endParaRPr lang="de-CH" sz="1400" dirty="0"/>
          </a:p>
        </p:txBody>
      </p:sp>
      <p:sp>
        <p:nvSpPr>
          <p:cNvPr id="5" name="Text 3"/>
          <p:cNvSpPr/>
          <p:nvPr/>
        </p:nvSpPr>
        <p:spPr>
          <a:xfrm>
            <a:off x="2381250" y="2114550"/>
            <a:ext cx="8572500" cy="457200"/>
          </a:xfrm>
          <a:prstGeom prst="rect">
            <a:avLst/>
          </a:prstGeom>
          <a:noFill/>
          <a:ln/>
        </p:spPr>
        <p:txBody>
          <a:bodyPr wrap="square" lIns="91440" tIns="0" rIns="0" bIns="0" rtlCol="0" anchor="t"/>
          <a:lstStyle/>
          <a:p>
            <a:pPr indent="0" marL="0">
              <a:lnSpc>
                <a:spcPct val="110000"/>
              </a:lnSpc>
              <a:buNone/>
            </a:pPr>
            <a:r>
              <a:rPr lang="de-CH" altLang="en-US" sz="1725" dirty="0">
                <a:solidFill>
                  <a:srgbClr val="0D1830"/>
                </a:solidFill>
                <a:latin typeface="Calibri" pitchFamily="34" charset="0"/>
                <a:ea typeface="Calibri" pitchFamily="34" charset="-122"/>
                <a:cs typeface="Calibri" pitchFamily="34" charset="-120"/>
              </a:rPr>
              <a:t>Freundliche Teamassistenz</a:t>
            </a:r>
            <a:endParaRPr lang="de-CH" sz="1725" dirty="0"/>
          </a:p>
        </p:txBody>
      </p:sp>
      <p:sp>
        <p:nvSpPr>
          <p:cNvPr id="6" name="Shape 4"/>
          <p:cNvSpPr/>
          <p:nvPr/>
        </p:nvSpPr>
        <p:spPr>
          <a:xfrm>
            <a:off x="819150" y="2628900"/>
            <a:ext cx="10134600" cy="10973"/>
          </a:xfrm>
          <a:prstGeom prst="rect">
            <a:avLst>
              <a:gd name="adj" fmla="val 1249977"/>
            </a:avLst>
          </a:prstGeom>
          <a:solidFill>
            <a:srgbClr val="CCD5DB"/>
          </a:solidFill>
          <a:ln w="9525">
            <a:solidFill>
              <a:srgbClr val="CCD5DB"/>
            </a:solidFill>
            <a:prstDash val="solid"/>
          </a:ln>
        </p:spPr>
      </p:sp>
      <p:sp>
        <p:nvSpPr>
          <p:cNvPr id="7" name="Text 5"/>
          <p:cNvSpPr/>
          <p:nvPr/>
        </p:nvSpPr>
        <p:spPr>
          <a:xfrm>
            <a:off x="819150" y="2856738"/>
            <a:ext cx="1428750" cy="365760"/>
          </a:xfrm>
          <a:prstGeom prst="rect">
            <a:avLst/>
          </a:prstGeom>
          <a:noFill/>
          <a:ln/>
        </p:spPr>
        <p:txBody>
          <a:bodyPr wrap="square" lIns="91440" tIns="0" rIns="0" bIns="0" rtlCol="0" anchor="t"/>
          <a:lstStyle/>
          <a:p>
            <a:pPr indent="0" marL="0">
              <a:lnSpc>
                <a:spcPct val="110000"/>
              </a:lnSpc>
              <a:buNone/>
            </a:pPr>
            <a:r>
              <a:rPr lang="de-CH" altLang="en-US" sz="1400" b="1" dirty="0">
                <a:solidFill>
                  <a:srgbClr val="0B648A"/>
                </a:solidFill>
                <a:latin typeface="Calibri" pitchFamily="34" charset="0"/>
                <a:ea typeface="Calibri" pitchFamily="34" charset="-122"/>
                <a:cs typeface="Calibri" pitchFamily="34" charset="-120"/>
              </a:rPr>
              <a:t>FÜR WEN</a:t>
            </a:r>
            <a:endParaRPr lang="de-CH" sz="1400" dirty="0"/>
          </a:p>
        </p:txBody>
      </p:sp>
      <p:sp>
        <p:nvSpPr>
          <p:cNvPr id="8" name="Text 6"/>
          <p:cNvSpPr/>
          <p:nvPr/>
        </p:nvSpPr>
        <p:spPr>
          <a:xfrm>
            <a:off x="2381250" y="2838450"/>
            <a:ext cx="8572500" cy="457200"/>
          </a:xfrm>
          <a:prstGeom prst="rect">
            <a:avLst/>
          </a:prstGeom>
          <a:noFill/>
          <a:ln/>
        </p:spPr>
        <p:txBody>
          <a:bodyPr wrap="square" lIns="91440" tIns="0" rIns="0" bIns="0" rtlCol="0" anchor="t"/>
          <a:lstStyle/>
          <a:p>
            <a:pPr indent="0" marL="0">
              <a:lnSpc>
                <a:spcPct val="110000"/>
              </a:lnSpc>
              <a:buNone/>
            </a:pPr>
            <a:r>
              <a:rPr lang="de-CH" altLang="en-US" sz="1725" dirty="0">
                <a:solidFill>
                  <a:srgbClr val="0D1830"/>
                </a:solidFill>
                <a:latin typeface="Calibri" pitchFamily="34" charset="0"/>
                <a:ea typeface="Calibri" pitchFamily="34" charset="-122"/>
                <a:cs typeface="Calibri" pitchFamily="34" charset="-120"/>
              </a:rPr>
              <a:t>Fiktives Team von acht Personen</a:t>
            </a:r>
            <a:endParaRPr lang="de-CH" sz="1725" dirty="0"/>
          </a:p>
        </p:txBody>
      </p:sp>
      <p:sp>
        <p:nvSpPr>
          <p:cNvPr id="9" name="Shape 7"/>
          <p:cNvSpPr/>
          <p:nvPr/>
        </p:nvSpPr>
        <p:spPr>
          <a:xfrm>
            <a:off x="819150" y="3352800"/>
            <a:ext cx="10134600" cy="10973"/>
          </a:xfrm>
          <a:prstGeom prst="rect">
            <a:avLst>
              <a:gd name="adj" fmla="val 1249977"/>
            </a:avLst>
          </a:prstGeom>
          <a:solidFill>
            <a:srgbClr val="CCD5DB"/>
          </a:solidFill>
          <a:ln w="9525">
            <a:solidFill>
              <a:srgbClr val="CCD5DB"/>
            </a:solidFill>
            <a:prstDash val="solid"/>
          </a:ln>
        </p:spPr>
      </p:sp>
      <p:sp>
        <p:nvSpPr>
          <p:cNvPr id="10" name="Text 8"/>
          <p:cNvSpPr/>
          <p:nvPr/>
        </p:nvSpPr>
        <p:spPr>
          <a:xfrm>
            <a:off x="819150" y="3580639"/>
            <a:ext cx="1428750" cy="365760"/>
          </a:xfrm>
          <a:prstGeom prst="rect">
            <a:avLst/>
          </a:prstGeom>
          <a:noFill/>
          <a:ln/>
        </p:spPr>
        <p:txBody>
          <a:bodyPr wrap="square" lIns="91440" tIns="0" rIns="0" bIns="0" rtlCol="0" anchor="t"/>
          <a:lstStyle/>
          <a:p>
            <a:pPr indent="0" marL="0">
              <a:lnSpc>
                <a:spcPct val="110000"/>
              </a:lnSpc>
              <a:buNone/>
            </a:pPr>
            <a:r>
              <a:rPr lang="de-CH" altLang="en-US" sz="1400" b="1" dirty="0">
                <a:solidFill>
                  <a:srgbClr val="0B648A"/>
                </a:solidFill>
                <a:latin typeface="Calibri" pitchFamily="34" charset="0"/>
                <a:ea typeface="Calibri" pitchFamily="34" charset="-122"/>
                <a:cs typeface="Calibri" pitchFamily="34" charset="-120"/>
              </a:rPr>
              <a:t>ANLASS</a:t>
            </a:r>
            <a:endParaRPr lang="de-CH" sz="1400" dirty="0"/>
          </a:p>
        </p:txBody>
      </p:sp>
      <p:sp>
        <p:nvSpPr>
          <p:cNvPr id="11" name="Text 9"/>
          <p:cNvSpPr/>
          <p:nvPr/>
        </p:nvSpPr>
        <p:spPr>
          <a:xfrm>
            <a:off x="2381250" y="3562351"/>
            <a:ext cx="8572500" cy="457200"/>
          </a:xfrm>
          <a:prstGeom prst="rect">
            <a:avLst/>
          </a:prstGeom>
          <a:noFill/>
          <a:ln/>
        </p:spPr>
        <p:txBody>
          <a:bodyPr wrap="square" lIns="91440" tIns="0" rIns="0" bIns="0" rtlCol="0" anchor="t"/>
          <a:lstStyle/>
          <a:p>
            <a:pPr indent="0" marL="0">
              <a:lnSpc>
                <a:spcPct val="110000"/>
              </a:lnSpc>
              <a:buNone/>
            </a:pPr>
            <a:r>
              <a:rPr lang="de-CH" altLang="en-US" sz="1725" dirty="0">
                <a:solidFill>
                  <a:srgbClr val="0D1830"/>
                </a:solidFill>
                <a:latin typeface="Calibri" pitchFamily="34" charset="0"/>
                <a:ea typeface="Calibri" pitchFamily="34" charset="-122"/>
                <a:cs typeface="Calibri" pitchFamily="34" charset="-120"/>
              </a:rPr>
              <a:t>Sitzung von Dienstag auf Donnerstag, 09:00, Raum B12</a:t>
            </a:r>
            <a:endParaRPr lang="de-CH" sz="1725" dirty="0"/>
          </a:p>
        </p:txBody>
      </p:sp>
      <p:sp>
        <p:nvSpPr>
          <p:cNvPr id="12" name="Shape 10"/>
          <p:cNvSpPr/>
          <p:nvPr/>
        </p:nvSpPr>
        <p:spPr>
          <a:xfrm>
            <a:off x="819150" y="4076701"/>
            <a:ext cx="10134600" cy="10973"/>
          </a:xfrm>
          <a:prstGeom prst="rect">
            <a:avLst>
              <a:gd name="adj" fmla="val 1249977"/>
            </a:avLst>
          </a:prstGeom>
          <a:solidFill>
            <a:srgbClr val="CCD5DB"/>
          </a:solidFill>
          <a:ln w="9525">
            <a:solidFill>
              <a:srgbClr val="CCD5DB"/>
            </a:solidFill>
            <a:prstDash val="solid"/>
          </a:ln>
        </p:spPr>
      </p:sp>
      <p:sp>
        <p:nvSpPr>
          <p:cNvPr id="13" name="Text 11"/>
          <p:cNvSpPr/>
          <p:nvPr/>
        </p:nvSpPr>
        <p:spPr>
          <a:xfrm>
            <a:off x="819150" y="4304539"/>
            <a:ext cx="1428750" cy="365760"/>
          </a:xfrm>
          <a:prstGeom prst="rect">
            <a:avLst/>
          </a:prstGeom>
          <a:noFill/>
          <a:ln/>
        </p:spPr>
        <p:txBody>
          <a:bodyPr wrap="square" lIns="91440" tIns="0" rIns="0" bIns="0" rtlCol="0" anchor="t"/>
          <a:lstStyle/>
          <a:p>
            <a:pPr indent="0" marL="0">
              <a:lnSpc>
                <a:spcPct val="110000"/>
              </a:lnSpc>
              <a:buNone/>
            </a:pPr>
            <a:r>
              <a:rPr lang="de-CH" altLang="en-US" sz="1400" b="1" dirty="0">
                <a:solidFill>
                  <a:srgbClr val="0B648A"/>
                </a:solidFill>
                <a:latin typeface="Calibri" pitchFamily="34" charset="0"/>
                <a:ea typeface="Calibri" pitchFamily="34" charset="-122"/>
                <a:cs typeface="Calibri" pitchFamily="34" charset="-120"/>
              </a:rPr>
              <a:t>LÄNGE</a:t>
            </a:r>
            <a:endParaRPr lang="de-CH" sz="1400" dirty="0"/>
          </a:p>
        </p:txBody>
      </p:sp>
      <p:sp>
        <p:nvSpPr>
          <p:cNvPr id="14" name="Text 12"/>
          <p:cNvSpPr/>
          <p:nvPr/>
        </p:nvSpPr>
        <p:spPr>
          <a:xfrm>
            <a:off x="2381250" y="4286251"/>
            <a:ext cx="8572500" cy="457200"/>
          </a:xfrm>
          <a:prstGeom prst="rect">
            <a:avLst/>
          </a:prstGeom>
          <a:noFill/>
          <a:ln/>
        </p:spPr>
        <p:txBody>
          <a:bodyPr wrap="square" lIns="91440" tIns="0" rIns="0" bIns="0" rtlCol="0" anchor="t"/>
          <a:lstStyle/>
          <a:p>
            <a:pPr indent="0" marL="0">
              <a:lnSpc>
                <a:spcPct val="110000"/>
              </a:lnSpc>
              <a:buNone/>
            </a:pPr>
            <a:r>
              <a:rPr lang="de-CH" altLang="en-US" sz="1725" dirty="0">
                <a:solidFill>
                  <a:srgbClr val="0D1830"/>
                </a:solidFill>
                <a:latin typeface="Calibri" pitchFamily="34" charset="0"/>
                <a:ea typeface="Calibri" pitchFamily="34" charset="-122"/>
                <a:cs typeface="Calibri" pitchFamily="34" charset="-120"/>
              </a:rPr>
              <a:t>Betreff plus maximal 120 Wörter</a:t>
            </a:r>
            <a:endParaRPr lang="de-CH" sz="1725" dirty="0"/>
          </a:p>
        </p:txBody>
      </p:sp>
      <p:sp>
        <p:nvSpPr>
          <p:cNvPr id="15" name="Shape 13"/>
          <p:cNvSpPr/>
          <p:nvPr/>
        </p:nvSpPr>
        <p:spPr>
          <a:xfrm>
            <a:off x="819150" y="4800601"/>
            <a:ext cx="10134600" cy="10973"/>
          </a:xfrm>
          <a:prstGeom prst="rect">
            <a:avLst>
              <a:gd name="adj" fmla="val 1249977"/>
            </a:avLst>
          </a:prstGeom>
          <a:solidFill>
            <a:srgbClr val="CCD5DB"/>
          </a:solidFill>
          <a:ln w="9525">
            <a:solidFill>
              <a:srgbClr val="CCD5DB"/>
            </a:solidFill>
            <a:prstDash val="solid"/>
          </a:ln>
        </p:spPr>
      </p:sp>
      <p:sp>
        <p:nvSpPr>
          <p:cNvPr id="16" name="Text 14"/>
          <p:cNvSpPr/>
          <p:nvPr/>
        </p:nvSpPr>
        <p:spPr>
          <a:xfrm>
            <a:off x="819150" y="5028439"/>
            <a:ext cx="1428750" cy="365760"/>
          </a:xfrm>
          <a:prstGeom prst="rect">
            <a:avLst/>
          </a:prstGeom>
          <a:noFill/>
          <a:ln/>
        </p:spPr>
        <p:txBody>
          <a:bodyPr wrap="square" lIns="91440" tIns="0" rIns="0" bIns="0" rtlCol="0" anchor="t"/>
          <a:lstStyle/>
          <a:p>
            <a:pPr indent="0" marL="0">
              <a:lnSpc>
                <a:spcPct val="110000"/>
              </a:lnSpc>
              <a:buNone/>
            </a:pPr>
            <a:r>
              <a:rPr lang="de-CH" altLang="en-US" sz="1400" b="1" dirty="0">
                <a:solidFill>
                  <a:srgbClr val="0B648A"/>
                </a:solidFill>
                <a:latin typeface="Calibri" pitchFamily="34" charset="0"/>
                <a:ea typeface="Calibri" pitchFamily="34" charset="-122"/>
                <a:cs typeface="Calibri" pitchFamily="34" charset="-120"/>
              </a:rPr>
              <a:t>CHECK</a:t>
            </a:r>
            <a:endParaRPr lang="de-CH" sz="1400" dirty="0"/>
          </a:p>
        </p:txBody>
      </p:sp>
      <p:sp>
        <p:nvSpPr>
          <p:cNvPr id="17" name="Text 15"/>
          <p:cNvSpPr/>
          <p:nvPr/>
        </p:nvSpPr>
        <p:spPr>
          <a:xfrm>
            <a:off x="2381250" y="5010151"/>
            <a:ext cx="8572500" cy="457200"/>
          </a:xfrm>
          <a:prstGeom prst="rect">
            <a:avLst/>
          </a:prstGeom>
          <a:noFill/>
          <a:ln/>
        </p:spPr>
        <p:txBody>
          <a:bodyPr wrap="square" lIns="91440" tIns="0" rIns="0" bIns="0" rtlCol="0" anchor="t"/>
          <a:lstStyle/>
          <a:p>
            <a:pPr indent="0" marL="0">
              <a:lnSpc>
                <a:spcPct val="110000"/>
              </a:lnSpc>
              <a:buNone/>
            </a:pPr>
            <a:r>
              <a:rPr lang="de-CH" altLang="en-US" sz="1725" dirty="0">
                <a:solidFill>
                  <a:srgbClr val="0D1830"/>
                </a:solidFill>
                <a:latin typeface="Calibri" pitchFamily="34" charset="0"/>
                <a:ea typeface="Calibri" pitchFamily="34" charset="-122"/>
                <a:cs typeface="Calibri" pitchFamily="34" charset="-120"/>
              </a:rPr>
              <a:t>Keine Gründe erfinden, offene Punkte separat auflisten</a:t>
            </a:r>
            <a:endParaRPr lang="de-CH" sz="1725" dirty="0"/>
          </a:p>
        </p:txBody>
      </p:sp>
      <p:sp>
        <p:nvSpPr>
          <p:cNvPr id="18" name="Shape 16"/>
          <p:cNvSpPr/>
          <p:nvPr/>
        </p:nvSpPr>
        <p:spPr>
          <a:xfrm>
            <a:off x="819150" y="5524501"/>
            <a:ext cx="10134600" cy="10973"/>
          </a:xfrm>
          <a:prstGeom prst="rect">
            <a:avLst>
              <a:gd name="adj" fmla="val 1249977"/>
            </a:avLst>
          </a:prstGeom>
          <a:solidFill>
            <a:srgbClr val="CCD5DB"/>
          </a:solidFill>
          <a:ln w="9525">
            <a:solidFill>
              <a:srgbClr val="CCD5DB"/>
            </a:solidFill>
            <a:prstDash val="solid"/>
          </a:ln>
        </p:spPr>
      </p:sp>
      <p:sp>
        <p:nvSpPr>
          <p:cNvPr id="19" name="Text 17"/>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20" name="Text 18"/>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Prompting</a:t>
            </a:r>
            <a:endParaRPr lang="de-CH" sz="1050" dirty="0"/>
          </a:p>
        </p:txBody>
      </p:sp>
      <p:sp>
        <p:nvSpPr>
          <p:cNvPr id="21" name="Text 19"/>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25</a:t>
            </a:r>
            <a:endParaRPr lang="de-CH" sz="10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3">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VIER PROFI-TRICKS</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So wird aus einer Antwort ein Ergebnis</a:t>
            </a:r>
            <a:endParaRPr lang="de-CH" sz="3600" dirty="0"/>
          </a:p>
        </p:txBody>
      </p:sp>
      <p:sp>
        <p:nvSpPr>
          <p:cNvPr id="4" name="Shape 2"/>
          <p:cNvSpPr/>
          <p:nvPr/>
        </p:nvSpPr>
        <p:spPr>
          <a:xfrm>
            <a:off x="685800" y="2286000"/>
            <a:ext cx="5314798" cy="1234440"/>
          </a:xfrm>
          <a:prstGeom prst="roundRect">
            <a:avLst>
              <a:gd name="adj" fmla="val 11111"/>
            </a:avLst>
          </a:prstGeom>
          <a:solidFill>
            <a:srgbClr val="DDF4FC"/>
          </a:solidFill>
          <a:ln w="9525">
            <a:solidFill>
              <a:srgbClr val="CCD5DB"/>
            </a:solidFill>
            <a:prstDash val="solid"/>
          </a:ln>
        </p:spPr>
      </p:sp>
      <p:sp>
        <p:nvSpPr>
          <p:cNvPr id="5" name="Text 3"/>
          <p:cNvSpPr/>
          <p:nvPr/>
        </p:nvSpPr>
        <p:spPr>
          <a:xfrm>
            <a:off x="914400" y="2423160"/>
            <a:ext cx="485759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Rückfragen erlauben</a:t>
            </a:r>
            <a:endParaRPr lang="de-CH" sz="1800" dirty="0"/>
          </a:p>
        </p:txBody>
      </p:sp>
      <p:sp>
        <p:nvSpPr>
          <p:cNvPr id="6" name="Text 4"/>
          <p:cNvSpPr/>
          <p:nvPr/>
        </p:nvSpPr>
        <p:spPr>
          <a:xfrm>
            <a:off x="914400" y="2743200"/>
            <a:ext cx="4857598" cy="640080"/>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«Stelle mir zuerst drei Fragen, bevor du schreibst.»</a:t>
            </a:r>
            <a:endParaRPr lang="de-CH" sz="1575" dirty="0"/>
          </a:p>
        </p:txBody>
      </p:sp>
      <p:sp>
        <p:nvSpPr>
          <p:cNvPr id="7" name="Shape 5"/>
          <p:cNvSpPr/>
          <p:nvPr/>
        </p:nvSpPr>
        <p:spPr>
          <a:xfrm>
            <a:off x="6191097" y="2286000"/>
            <a:ext cx="5314798" cy="1234440"/>
          </a:xfrm>
          <a:prstGeom prst="roundRect">
            <a:avLst>
              <a:gd name="adj" fmla="val 11111"/>
            </a:avLst>
          </a:prstGeom>
          <a:solidFill>
            <a:srgbClr val="FFFFFF"/>
          </a:solidFill>
          <a:ln w="9525">
            <a:solidFill>
              <a:srgbClr val="CCD5DB"/>
            </a:solidFill>
            <a:prstDash val="solid"/>
          </a:ln>
        </p:spPr>
      </p:sp>
      <p:sp>
        <p:nvSpPr>
          <p:cNvPr id="8" name="Text 6"/>
          <p:cNvSpPr/>
          <p:nvPr/>
        </p:nvSpPr>
        <p:spPr>
          <a:xfrm>
            <a:off x="6419697" y="2423160"/>
            <a:ext cx="485759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Beispiel mitgeben</a:t>
            </a:r>
            <a:endParaRPr lang="de-CH" sz="1800" dirty="0"/>
          </a:p>
        </p:txBody>
      </p:sp>
      <p:sp>
        <p:nvSpPr>
          <p:cNvPr id="9" name="Text 7"/>
          <p:cNvSpPr/>
          <p:nvPr/>
        </p:nvSpPr>
        <p:spPr>
          <a:xfrm>
            <a:off x="6419697" y="2743200"/>
            <a:ext cx="4857598" cy="640080"/>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«So klingt unser Ton: …»</a:t>
            </a:r>
            <a:endParaRPr lang="de-CH" sz="1575" dirty="0"/>
          </a:p>
        </p:txBody>
      </p:sp>
      <p:sp>
        <p:nvSpPr>
          <p:cNvPr id="10" name="Shape 8"/>
          <p:cNvSpPr/>
          <p:nvPr/>
        </p:nvSpPr>
        <p:spPr>
          <a:xfrm>
            <a:off x="685800" y="3710940"/>
            <a:ext cx="5314798" cy="1234440"/>
          </a:xfrm>
          <a:prstGeom prst="roundRect">
            <a:avLst>
              <a:gd name="adj" fmla="val 11111"/>
            </a:avLst>
          </a:prstGeom>
          <a:solidFill>
            <a:srgbClr val="FFFFFF"/>
          </a:solidFill>
          <a:ln w="9525">
            <a:solidFill>
              <a:srgbClr val="CCD5DB"/>
            </a:solidFill>
            <a:prstDash val="solid"/>
          </a:ln>
        </p:spPr>
      </p:sp>
      <p:sp>
        <p:nvSpPr>
          <p:cNvPr id="11" name="Text 9"/>
          <p:cNvSpPr/>
          <p:nvPr/>
        </p:nvSpPr>
        <p:spPr>
          <a:xfrm>
            <a:off x="914400" y="3848100"/>
            <a:ext cx="485759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Format vorgeben</a:t>
            </a:r>
            <a:endParaRPr lang="de-CH" sz="1800" dirty="0"/>
          </a:p>
        </p:txBody>
      </p:sp>
      <p:sp>
        <p:nvSpPr>
          <p:cNvPr id="12" name="Text 10"/>
          <p:cNvSpPr/>
          <p:nvPr/>
        </p:nvSpPr>
        <p:spPr>
          <a:xfrm>
            <a:off x="914400" y="4168140"/>
            <a:ext cx="4857598" cy="640080"/>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Tabelle, Liste, Betreff plus Text</a:t>
            </a:r>
            <a:endParaRPr lang="de-CH" sz="1575" dirty="0"/>
          </a:p>
        </p:txBody>
      </p:sp>
      <p:sp>
        <p:nvSpPr>
          <p:cNvPr id="13" name="Shape 11"/>
          <p:cNvSpPr/>
          <p:nvPr/>
        </p:nvSpPr>
        <p:spPr>
          <a:xfrm>
            <a:off x="6191097" y="3710940"/>
            <a:ext cx="5314798" cy="1234440"/>
          </a:xfrm>
          <a:prstGeom prst="roundRect">
            <a:avLst>
              <a:gd name="adj" fmla="val 11111"/>
            </a:avLst>
          </a:prstGeom>
          <a:solidFill>
            <a:srgbClr val="DDF4FC"/>
          </a:solidFill>
          <a:ln w="9525">
            <a:solidFill>
              <a:srgbClr val="CCD5DB"/>
            </a:solidFill>
            <a:prstDash val="solid"/>
          </a:ln>
        </p:spPr>
      </p:sp>
      <p:sp>
        <p:nvSpPr>
          <p:cNvPr id="14" name="Text 12"/>
          <p:cNvSpPr/>
          <p:nvPr/>
        </p:nvSpPr>
        <p:spPr>
          <a:xfrm>
            <a:off x="6419697" y="3848100"/>
            <a:ext cx="485759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Weiterarbeiten</a:t>
            </a:r>
            <a:endParaRPr lang="de-CH" sz="1800" dirty="0"/>
          </a:p>
        </p:txBody>
      </p:sp>
      <p:sp>
        <p:nvSpPr>
          <p:cNvPr id="15" name="Text 13"/>
          <p:cNvSpPr/>
          <p:nvPr/>
        </p:nvSpPr>
        <p:spPr>
          <a:xfrm>
            <a:off x="6419697" y="4168140"/>
            <a:ext cx="4857598" cy="640080"/>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«Kürzer.» «Freundlicher.» «Als Tabelle.»</a:t>
            </a:r>
            <a:endParaRPr lang="de-CH" sz="1575" dirty="0"/>
          </a:p>
        </p:txBody>
      </p:sp>
      <p:sp>
        <p:nvSpPr>
          <p:cNvPr id="16" name="Text 14"/>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7" name="Text 15"/>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Prompting</a:t>
            </a:r>
            <a:endParaRPr lang="de-CH" sz="1050" dirty="0"/>
          </a:p>
        </p:txBody>
      </p:sp>
      <p:sp>
        <p:nvSpPr>
          <p:cNvPr id="18" name="Text 16"/>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26</a:t>
            </a:r>
            <a:endParaRPr lang="de-CH" sz="10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4">
    <p:bg>
      <p:bgPr>
        <a:solidFill>
          <a:srgbClr val="F1FAFD"/>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SCHWEIZER STIL SPEICHERN</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Einmal festlegen, immer profitieren</a:t>
            </a:r>
            <a:endParaRPr lang="de-CH" sz="3600" dirty="0"/>
          </a:p>
        </p:txBody>
      </p:sp>
      <p:sp>
        <p:nvSpPr>
          <p:cNvPr id="4" name="Shape 2"/>
          <p:cNvSpPr/>
          <p:nvPr/>
        </p:nvSpPr>
        <p:spPr>
          <a:xfrm>
            <a:off x="685800" y="2286000"/>
            <a:ext cx="10820095" cy="1943100"/>
          </a:xfrm>
          <a:prstGeom prst="roundRect">
            <a:avLst>
              <a:gd name="adj" fmla="val 7059"/>
            </a:avLst>
          </a:prstGeom>
          <a:solidFill>
            <a:srgbClr val="FFFFFF"/>
          </a:solidFill>
          <a:ln w="9525">
            <a:solidFill>
              <a:srgbClr val="CCD5DB"/>
            </a:solidFill>
            <a:prstDash val="solid"/>
          </a:ln>
        </p:spPr>
      </p:sp>
      <p:sp>
        <p:nvSpPr>
          <p:cNvPr id="5" name="Text 3"/>
          <p:cNvSpPr/>
          <p:nvPr/>
        </p:nvSpPr>
        <p:spPr>
          <a:xfrm>
            <a:off x="914400" y="2423160"/>
            <a:ext cx="10362895" cy="201168"/>
          </a:xfrm>
          <a:prstGeom prst="rect">
            <a:avLst/>
          </a:prstGeom>
          <a:noFill/>
          <a:ln/>
        </p:spPr>
        <p:txBody>
          <a:bodyPr wrap="square" lIns="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PROMPT</a:t>
            </a:r>
            <a:endParaRPr lang="de-CH" sz="1050" dirty="0"/>
          </a:p>
        </p:txBody>
      </p:sp>
      <p:sp>
        <p:nvSpPr>
          <p:cNvPr id="6" name="Text 4"/>
          <p:cNvSpPr/>
          <p:nvPr/>
        </p:nvSpPr>
        <p:spPr>
          <a:xfrm>
            <a:off x="914400" y="2798064"/>
            <a:ext cx="10362895" cy="992124"/>
          </a:xfrm>
          <a:prstGeom prst="rect">
            <a:avLst/>
          </a:prstGeom>
          <a:noFill/>
          <a:ln/>
        </p:spPr>
        <p:txBody>
          <a:bodyPr wrap="square" lIns="0" tIns="0" rIns="0" bIns="0" rtlCol="0" anchor="t"/>
          <a:lstStyle/>
          <a:p>
            <a:pPr indent="0" marL="0">
              <a:lnSpc>
                <a:spcPct val="110000"/>
              </a:lnSpc>
              <a:buNone/>
            </a:pPr>
            <a:r>
              <a:rPr lang="de-CH" altLang="en-US" sz="2100" dirty="0">
                <a:solidFill>
                  <a:srgbClr val="0D1830"/>
                </a:solidFill>
                <a:latin typeface="Calibri" pitchFamily="34" charset="0"/>
                <a:ea typeface="Calibri" pitchFamily="34" charset="-122"/>
                <a:cs typeface="Calibri" pitchFamily="34" charset="-120"/>
              </a:rPr>
              <a:t>«Ich arbeite in der Schweiz. Schreibe Schweizer Hochdeutsch und verwende ss statt ß. Nutze schweizerische Begriffe, wo sie natürlich passen (Traktanden, CHF, parkieren). Sprich mich in der Du-Form an. Schreibe klar und freundlich und frage nach, wenn etwas unklar ist.»</a:t>
            </a:r>
            <a:endParaRPr lang="de-CH" sz="2100" dirty="0"/>
          </a:p>
        </p:txBody>
      </p:sp>
      <p:sp>
        <p:nvSpPr>
          <p:cNvPr id="7" name="Text 5"/>
          <p:cNvSpPr/>
          <p:nvPr/>
        </p:nvSpPr>
        <p:spPr>
          <a:xfrm>
            <a:off x="685800" y="4430268"/>
            <a:ext cx="10820095" cy="272034"/>
          </a:xfrm>
          <a:prstGeom prst="rect">
            <a:avLst/>
          </a:prstGeom>
          <a:noFill/>
          <a:ln/>
        </p:spPr>
        <p:txBody>
          <a:bodyPr wrap="square" lIns="91440" tIns="0" rIns="0" bIns="0" rtlCol="0" anchor="t"/>
          <a:lstStyle/>
          <a:p>
            <a:pPr indent="0" marL="0">
              <a:lnSpc>
                <a:spcPct val="110000"/>
              </a:lnSpc>
              <a:buNone/>
            </a:pPr>
            <a:r>
              <a:rPr lang="de-CH" altLang="en-US" sz="1575" b="1" dirty="0">
                <a:solidFill>
                  <a:srgbClr val="0B648A"/>
                </a:solidFill>
                <a:latin typeface="Calibri" pitchFamily="34" charset="0"/>
                <a:ea typeface="Calibri" pitchFamily="34" charset="-122"/>
                <a:cs typeface="Calibri" pitchFamily="34" charset="-120"/>
              </a:rPr>
              <a:t>Ablegen in: ChatGPT Personalisierung · Claude Einstellungen → Profil · Gemini Gespeicherte Infos · Vibe Erinnerungen</a:t>
            </a:r>
            <a:endParaRPr lang="de-CH" sz="1575" dirty="0"/>
          </a:p>
        </p:txBody>
      </p:sp>
      <p:sp>
        <p:nvSpPr>
          <p:cNvPr id="8" name="Shape 6"/>
          <p:cNvSpPr/>
          <p:nvPr/>
        </p:nvSpPr>
        <p:spPr>
          <a:xfrm>
            <a:off x="685800" y="4885182"/>
            <a:ext cx="10820095" cy="571500"/>
          </a:xfrm>
          <a:prstGeom prst="roundRect">
            <a:avLst>
              <a:gd name="adj" fmla="val 24000"/>
            </a:avLst>
          </a:prstGeom>
          <a:solidFill>
            <a:srgbClr val="DDF4FC"/>
          </a:solidFill>
          <a:ln w="9525">
            <a:solidFill>
              <a:srgbClr val="DDF4FC"/>
            </a:solidFill>
            <a:prstDash val="solid"/>
          </a:ln>
        </p:spPr>
      </p:sp>
      <p:sp>
        <p:nvSpPr>
          <p:cNvPr id="9" name="Text 7"/>
          <p:cNvSpPr/>
          <p:nvPr/>
        </p:nvSpPr>
        <p:spPr>
          <a:xfrm>
            <a:off x="914400" y="5022342"/>
            <a:ext cx="10362895" cy="297180"/>
          </a:xfrm>
          <a:prstGeom prst="rect">
            <a:avLst/>
          </a:prstGeom>
          <a:noFill/>
          <a:ln/>
        </p:spPr>
        <p:txBody>
          <a:bodyPr wrap="square" lIns="0" tIns="0" rIns="0" bIns="0" rtlCol="0" anchor="t"/>
          <a:lstStyle/>
          <a:p>
            <a:pPr algn="l" indent="0" marL="0">
              <a:lnSpc>
                <a:spcPct val="110000"/>
              </a:lnSpc>
              <a:buNone/>
            </a:pPr>
            <a:r>
              <a:rPr lang="de-CH" altLang="en-US" sz="1400" b="1" dirty="0">
                <a:solidFill>
                  <a:srgbClr val="0D1830"/>
                </a:solidFill>
                <a:latin typeface="Calibri" pitchFamily="34" charset="0"/>
                <a:ea typeface="Calibri" pitchFamily="34" charset="-122"/>
                <a:cs typeface="Calibri" pitchFamily="34" charset="-120"/>
              </a:rPr>
              <a:t>Eine Regel trainiert das Modell nicht neu und wird manchmal trotzdem missachtet.</a:t>
            </a:r>
            <a:endParaRPr lang="de-CH" sz="1400" dirty="0"/>
          </a:p>
        </p:txBody>
      </p:sp>
      <p:sp>
        <p:nvSpPr>
          <p:cNvPr id="10" name="Text 8"/>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1" name="Text 9"/>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Prompting</a:t>
            </a:r>
            <a:endParaRPr lang="de-CH" sz="1050" dirty="0"/>
          </a:p>
        </p:txBody>
      </p:sp>
      <p:sp>
        <p:nvSpPr>
          <p:cNvPr id="12" name="Text 10"/>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27</a:t>
            </a:r>
            <a:endParaRPr lang="de-CH" sz="10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5">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ARBEITSALLTAG-LAB · 40 MIN.</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Wähle zwei vollständig fiktive Übungen</a:t>
            </a:r>
            <a:endParaRPr lang="de-CH" sz="3600" dirty="0"/>
          </a:p>
        </p:txBody>
      </p:sp>
      <p:sp>
        <p:nvSpPr>
          <p:cNvPr id="4" name="Shape 2"/>
          <p:cNvSpPr/>
          <p:nvPr/>
        </p:nvSpPr>
        <p:spPr>
          <a:xfrm>
            <a:off x="685800" y="2286000"/>
            <a:ext cx="5314798" cy="1371600"/>
          </a:xfrm>
          <a:prstGeom prst="roundRect">
            <a:avLst>
              <a:gd name="adj" fmla="val 10000"/>
            </a:avLst>
          </a:prstGeom>
          <a:solidFill>
            <a:srgbClr val="DDF4FC"/>
          </a:solidFill>
          <a:ln w="9525">
            <a:solidFill>
              <a:srgbClr val="CCD5DB"/>
            </a:solidFill>
            <a:prstDash val="solid"/>
          </a:ln>
        </p:spPr>
      </p:sp>
      <p:sp>
        <p:nvSpPr>
          <p:cNvPr id="5" name="Text 3"/>
          <p:cNvSpPr/>
          <p:nvPr/>
        </p:nvSpPr>
        <p:spPr>
          <a:xfrm>
            <a:off x="914400" y="2423160"/>
            <a:ext cx="485759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E-Mail</a:t>
            </a:r>
            <a:endParaRPr lang="de-CH" sz="1800" dirty="0"/>
          </a:p>
        </p:txBody>
      </p:sp>
      <p:sp>
        <p:nvSpPr>
          <p:cNvPr id="6" name="Text 4"/>
          <p:cNvSpPr/>
          <p:nvPr/>
        </p:nvSpPr>
        <p:spPr>
          <a:xfrm>
            <a:off x="914400" y="2743200"/>
            <a:ext cx="4857598" cy="777240"/>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Sitzung verschieben, freundlich und klar</a:t>
            </a:r>
            <a:endParaRPr lang="de-CH" sz="1575" dirty="0"/>
          </a:p>
        </p:txBody>
      </p:sp>
      <p:sp>
        <p:nvSpPr>
          <p:cNvPr id="7" name="Shape 5"/>
          <p:cNvSpPr/>
          <p:nvPr/>
        </p:nvSpPr>
        <p:spPr>
          <a:xfrm>
            <a:off x="6191097" y="2286000"/>
            <a:ext cx="5314798" cy="1371600"/>
          </a:xfrm>
          <a:prstGeom prst="roundRect">
            <a:avLst>
              <a:gd name="adj" fmla="val 10000"/>
            </a:avLst>
          </a:prstGeom>
          <a:solidFill>
            <a:srgbClr val="FFFFFF"/>
          </a:solidFill>
          <a:ln w="9525">
            <a:solidFill>
              <a:srgbClr val="CCD5DB"/>
            </a:solidFill>
            <a:prstDash val="solid"/>
          </a:ln>
        </p:spPr>
      </p:sp>
      <p:sp>
        <p:nvSpPr>
          <p:cNvPr id="8" name="Text 6"/>
          <p:cNvSpPr/>
          <p:nvPr/>
        </p:nvSpPr>
        <p:spPr>
          <a:xfrm>
            <a:off x="6419697" y="2423160"/>
            <a:ext cx="485759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Protokoll</a:t>
            </a:r>
            <a:endParaRPr lang="de-CH" sz="1800" dirty="0"/>
          </a:p>
        </p:txBody>
      </p:sp>
      <p:sp>
        <p:nvSpPr>
          <p:cNvPr id="9" name="Text 7"/>
          <p:cNvSpPr/>
          <p:nvPr/>
        </p:nvSpPr>
        <p:spPr>
          <a:xfrm>
            <a:off x="6419697" y="2743200"/>
            <a:ext cx="4857598" cy="777240"/>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Notizen-Chaos in Beschlüsse und Aufgaben ordnen</a:t>
            </a:r>
            <a:endParaRPr lang="de-CH" sz="1575" dirty="0"/>
          </a:p>
        </p:txBody>
      </p:sp>
      <p:sp>
        <p:nvSpPr>
          <p:cNvPr id="10" name="Shape 8"/>
          <p:cNvSpPr/>
          <p:nvPr/>
        </p:nvSpPr>
        <p:spPr>
          <a:xfrm>
            <a:off x="685800" y="3848100"/>
            <a:ext cx="5314798" cy="1371600"/>
          </a:xfrm>
          <a:prstGeom prst="roundRect">
            <a:avLst>
              <a:gd name="adj" fmla="val 10000"/>
            </a:avLst>
          </a:prstGeom>
          <a:solidFill>
            <a:srgbClr val="FFFFFF"/>
          </a:solidFill>
          <a:ln w="9525">
            <a:solidFill>
              <a:srgbClr val="CCD5DB"/>
            </a:solidFill>
            <a:prstDash val="solid"/>
          </a:ln>
        </p:spPr>
      </p:sp>
      <p:sp>
        <p:nvSpPr>
          <p:cNvPr id="11" name="Text 9"/>
          <p:cNvSpPr/>
          <p:nvPr/>
        </p:nvSpPr>
        <p:spPr>
          <a:xfrm>
            <a:off x="914400" y="3985260"/>
            <a:ext cx="485759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Zusammenfassung</a:t>
            </a:r>
            <a:endParaRPr lang="de-CH" sz="1800" dirty="0"/>
          </a:p>
        </p:txBody>
      </p:sp>
      <p:sp>
        <p:nvSpPr>
          <p:cNvPr id="12" name="Text 10"/>
          <p:cNvSpPr/>
          <p:nvPr/>
        </p:nvSpPr>
        <p:spPr>
          <a:xfrm>
            <a:off x="914400" y="4305300"/>
            <a:ext cx="4857598" cy="777240"/>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Eine öffentliche Medienmitteilung in fünf Punkten</a:t>
            </a:r>
            <a:endParaRPr lang="de-CH" sz="1575" dirty="0"/>
          </a:p>
        </p:txBody>
      </p:sp>
      <p:sp>
        <p:nvSpPr>
          <p:cNvPr id="13" name="Shape 11"/>
          <p:cNvSpPr/>
          <p:nvPr/>
        </p:nvSpPr>
        <p:spPr>
          <a:xfrm>
            <a:off x="6191097" y="3848100"/>
            <a:ext cx="5314798" cy="1371600"/>
          </a:xfrm>
          <a:prstGeom prst="roundRect">
            <a:avLst>
              <a:gd name="adj" fmla="val 10000"/>
            </a:avLst>
          </a:prstGeom>
          <a:solidFill>
            <a:srgbClr val="DDF4FC"/>
          </a:solidFill>
          <a:ln w="9525">
            <a:solidFill>
              <a:srgbClr val="CCD5DB"/>
            </a:solidFill>
            <a:prstDash val="solid"/>
          </a:ln>
        </p:spPr>
      </p:sp>
      <p:sp>
        <p:nvSpPr>
          <p:cNvPr id="14" name="Text 12"/>
          <p:cNvSpPr/>
          <p:nvPr/>
        </p:nvSpPr>
        <p:spPr>
          <a:xfrm>
            <a:off x="6419697" y="3985260"/>
            <a:ext cx="485759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Kundenanfrage</a:t>
            </a:r>
            <a:endParaRPr lang="de-CH" sz="1800" dirty="0"/>
          </a:p>
        </p:txBody>
      </p:sp>
      <p:sp>
        <p:nvSpPr>
          <p:cNvPr id="15" name="Text 13"/>
          <p:cNvSpPr/>
          <p:nvPr/>
        </p:nvSpPr>
        <p:spPr>
          <a:xfrm>
            <a:off x="6419697" y="4305300"/>
            <a:ext cx="4857598" cy="777240"/>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Eine höfliche Antwort auf eine erfundene Reklamation</a:t>
            </a:r>
            <a:endParaRPr lang="de-CH" sz="1575" dirty="0"/>
          </a:p>
        </p:txBody>
      </p:sp>
      <p:sp>
        <p:nvSpPr>
          <p:cNvPr id="16" name="Shape 14"/>
          <p:cNvSpPr/>
          <p:nvPr/>
        </p:nvSpPr>
        <p:spPr>
          <a:xfrm>
            <a:off x="685800" y="5504688"/>
            <a:ext cx="10820095" cy="571500"/>
          </a:xfrm>
          <a:prstGeom prst="roundRect">
            <a:avLst>
              <a:gd name="adj" fmla="val 24000"/>
            </a:avLst>
          </a:prstGeom>
          <a:solidFill>
            <a:srgbClr val="DDF4FC"/>
          </a:solidFill>
          <a:ln w="9525">
            <a:solidFill>
              <a:srgbClr val="DDF4FC"/>
            </a:solidFill>
            <a:prstDash val="solid"/>
          </a:ln>
        </p:spPr>
      </p:sp>
      <p:sp>
        <p:nvSpPr>
          <p:cNvPr id="17" name="Text 15"/>
          <p:cNvSpPr/>
          <p:nvPr/>
        </p:nvSpPr>
        <p:spPr>
          <a:xfrm>
            <a:off x="914400" y="5641848"/>
            <a:ext cx="10362895" cy="297180"/>
          </a:xfrm>
          <a:prstGeom prst="rect">
            <a:avLst/>
          </a:prstGeom>
          <a:noFill/>
          <a:ln/>
        </p:spPr>
        <p:txBody>
          <a:bodyPr wrap="square" lIns="0" tIns="0" rIns="0" bIns="0" rtlCol="0" anchor="t"/>
          <a:lstStyle/>
          <a:p>
            <a:pPr algn="l" indent="0" marL="0">
              <a:lnSpc>
                <a:spcPct val="110000"/>
              </a:lnSpc>
              <a:buNone/>
            </a:pPr>
            <a:r>
              <a:rPr lang="de-CH" altLang="en-US" sz="1500" b="1" dirty="0">
                <a:solidFill>
                  <a:srgbClr val="0D1830"/>
                </a:solidFill>
                <a:latin typeface="Calibri" pitchFamily="34" charset="0"/>
                <a:ea typeface="Calibri" pitchFamily="34" charset="-122"/>
                <a:cs typeface="Calibri" pitchFamily="34" charset="-120"/>
              </a:rPr>
              <a:t>Alle Prompts zum Kopieren: klubschule.allesklaro.ai</a:t>
            </a:r>
            <a:endParaRPr lang="de-CH" sz="1500" dirty="0"/>
          </a:p>
        </p:txBody>
      </p:sp>
      <p:sp>
        <p:nvSpPr>
          <p:cNvPr id="18" name="Text 16"/>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9" name="Text 17"/>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Praxis</a:t>
            </a:r>
            <a:endParaRPr lang="de-CH" sz="1050" dirty="0"/>
          </a:p>
        </p:txBody>
      </p:sp>
      <p:sp>
        <p:nvSpPr>
          <p:cNvPr id="20" name="Text 18"/>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28</a:t>
            </a:r>
            <a:endParaRPr lang="de-CH" sz="10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6">
    <p:bg>
      <p:bgPr>
        <a:solidFill>
          <a:srgbClr val="F1FAFD"/>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PROTOKOLL-RETTER</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Chaos wird Struktur</a:t>
            </a:r>
            <a:endParaRPr lang="de-CH" sz="3600" dirty="0"/>
          </a:p>
        </p:txBody>
      </p:sp>
      <p:sp>
        <p:nvSpPr>
          <p:cNvPr id="4" name="Shape 2"/>
          <p:cNvSpPr/>
          <p:nvPr/>
        </p:nvSpPr>
        <p:spPr>
          <a:xfrm>
            <a:off x="685800" y="2286000"/>
            <a:ext cx="6858000" cy="2743200"/>
          </a:xfrm>
          <a:prstGeom prst="roundRect">
            <a:avLst>
              <a:gd name="adj" fmla="val 5000"/>
            </a:avLst>
          </a:prstGeom>
          <a:solidFill>
            <a:srgbClr val="FFFFFF"/>
          </a:solidFill>
          <a:ln w="9525">
            <a:solidFill>
              <a:srgbClr val="CCD5DB"/>
            </a:solidFill>
            <a:prstDash val="solid"/>
          </a:ln>
        </p:spPr>
      </p:sp>
      <p:sp>
        <p:nvSpPr>
          <p:cNvPr id="5" name="Text 3"/>
          <p:cNvSpPr/>
          <p:nvPr/>
        </p:nvSpPr>
        <p:spPr>
          <a:xfrm>
            <a:off x="914400" y="2423160"/>
            <a:ext cx="6400800" cy="201168"/>
          </a:xfrm>
          <a:prstGeom prst="rect">
            <a:avLst/>
          </a:prstGeom>
          <a:noFill/>
          <a:ln/>
        </p:spPr>
        <p:txBody>
          <a:bodyPr wrap="square" lIns="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PROMPT</a:t>
            </a:r>
            <a:endParaRPr lang="de-CH" sz="1050" dirty="0"/>
          </a:p>
        </p:txBody>
      </p:sp>
      <p:sp>
        <p:nvSpPr>
          <p:cNvPr id="6" name="Text 4"/>
          <p:cNvSpPr/>
          <p:nvPr/>
        </p:nvSpPr>
        <p:spPr>
          <a:xfrm>
            <a:off x="914400" y="2798064"/>
            <a:ext cx="6400800" cy="1575054"/>
          </a:xfrm>
          <a:prstGeom prst="rect">
            <a:avLst/>
          </a:prstGeom>
          <a:noFill/>
          <a:ln/>
        </p:spPr>
        <p:txBody>
          <a:bodyPr wrap="square" lIns="0" tIns="0" rIns="0" bIns="0" rtlCol="0" anchor="t"/>
          <a:lstStyle/>
          <a:p>
            <a:pPr indent="0" marL="0">
              <a:lnSpc>
                <a:spcPct val="110000"/>
              </a:lnSpc>
              <a:buNone/>
            </a:pPr>
            <a:r>
              <a:rPr lang="de-CH" altLang="en-US" sz="2025" dirty="0">
                <a:solidFill>
                  <a:srgbClr val="0D1830"/>
                </a:solidFill>
                <a:latin typeface="Calibri" pitchFamily="34" charset="0"/>
                <a:ea typeface="Calibri" pitchFamily="34" charset="-122"/>
                <a:cs typeface="Calibri" pitchFamily="34" charset="-120"/>
              </a:rPr>
              <a:t>«Erstelle aus den folgenden erfundenen Notizen: 1) Titel, 2) höchstens fünf Beschlüsse, 3) eine Tabelle Aufgabe / Rolle / Frist, 4) offene Punkte. Erfinde keine Personen, Fristen oder Zuständigkeiten. Markiere Unklares mit «unklar».»</a:t>
            </a:r>
            <a:endParaRPr lang="de-CH" sz="2025" dirty="0"/>
          </a:p>
        </p:txBody>
      </p:sp>
      <p:sp>
        <p:nvSpPr>
          <p:cNvPr id="7" name="Shape 5"/>
          <p:cNvSpPr/>
          <p:nvPr/>
        </p:nvSpPr>
        <p:spPr>
          <a:xfrm>
            <a:off x="7905902" y="2286000"/>
            <a:ext cx="3599993" cy="2743200"/>
          </a:xfrm>
          <a:prstGeom prst="roundRect">
            <a:avLst>
              <a:gd name="adj" fmla="val 5000"/>
            </a:avLst>
          </a:prstGeom>
          <a:solidFill>
            <a:srgbClr val="F7F4EC"/>
          </a:solidFill>
          <a:ln w="9525">
            <a:solidFill>
              <a:srgbClr val="F7F4EC"/>
            </a:solidFill>
            <a:prstDash val="solid"/>
          </a:ln>
        </p:spPr>
      </p:sp>
      <p:sp>
        <p:nvSpPr>
          <p:cNvPr id="8" name="Text 6"/>
          <p:cNvSpPr/>
          <p:nvPr/>
        </p:nvSpPr>
        <p:spPr>
          <a:xfrm>
            <a:off x="8134502" y="2432304"/>
            <a:ext cx="3142793" cy="2450592"/>
          </a:xfrm>
          <a:prstGeom prst="rect">
            <a:avLst/>
          </a:prstGeom>
          <a:noFill/>
          <a:ln/>
        </p:spPr>
        <p:txBody>
          <a:bodyPr wrap="square" lIns="0" tIns="0" rIns="0" bIns="0" rtlCol="0" anchor="t"/>
          <a:lstStyle/>
          <a:p>
            <a:pPr indent="0" marL="0">
              <a:lnSpc>
                <a:spcPct val="110000"/>
              </a:lnSpc>
              <a:buNone/>
            </a:pPr>
            <a:r>
              <a:rPr lang="de-CH" altLang="en-US" sz="1800" dirty="0">
                <a:solidFill>
                  <a:srgbClr val="0D1830"/>
                </a:solidFill>
                <a:latin typeface="Calibri" pitchFamily="34" charset="0"/>
                <a:ea typeface="Calibri" pitchFamily="34" charset="-122"/>
                <a:cs typeface="Calibri" pitchFamily="34" charset="-120"/>
              </a:rPr>
              <a:t>«Donnerstag nochmals testen. Alex prüft den Raum, Frist unklar. Neue Anleitung braucht noch ein Bild. Entscheid: Pilot mit fünf Testfällen. Nächster Termin offen.»</a:t>
            </a:r>
            <a:endParaRPr lang="de-CH" sz="1800" dirty="0"/>
          </a:p>
        </p:txBody>
      </p:sp>
      <p:sp>
        <p:nvSpPr>
          <p:cNvPr id="9" name="Text 7"/>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0" name="Text 8"/>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Praxis</a:t>
            </a:r>
            <a:endParaRPr lang="de-CH" sz="1050" dirty="0"/>
          </a:p>
        </p:txBody>
      </p:sp>
      <p:sp>
        <p:nvSpPr>
          <p:cNvPr id="11" name="Text 9"/>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29</a:t>
            </a:r>
            <a:endParaRPr lang="de-CH" sz="10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7">
    <p:bg>
      <p:bgPr>
        <a:solidFill>
          <a:srgbClr val="F1FAFD"/>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ZUSAMMENFASSEN</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Kurz, für wen, und was fehlt</a:t>
            </a:r>
            <a:endParaRPr lang="de-CH" sz="3600" dirty="0"/>
          </a:p>
        </p:txBody>
      </p:sp>
      <p:sp>
        <p:nvSpPr>
          <p:cNvPr id="4" name="Shape 2"/>
          <p:cNvSpPr/>
          <p:nvPr/>
        </p:nvSpPr>
        <p:spPr>
          <a:xfrm>
            <a:off x="685800" y="2963037"/>
            <a:ext cx="10820095" cy="1668780"/>
          </a:xfrm>
          <a:prstGeom prst="roundRect">
            <a:avLst>
              <a:gd name="adj" fmla="val 8219"/>
            </a:avLst>
          </a:prstGeom>
          <a:solidFill>
            <a:srgbClr val="FFFFFF"/>
          </a:solidFill>
          <a:ln w="9525">
            <a:solidFill>
              <a:srgbClr val="CCD5DB"/>
            </a:solidFill>
            <a:prstDash val="solid"/>
          </a:ln>
        </p:spPr>
      </p:sp>
      <p:sp>
        <p:nvSpPr>
          <p:cNvPr id="5" name="Text 3"/>
          <p:cNvSpPr/>
          <p:nvPr/>
        </p:nvSpPr>
        <p:spPr>
          <a:xfrm>
            <a:off x="914400" y="3100197"/>
            <a:ext cx="10362895" cy="201168"/>
          </a:xfrm>
          <a:prstGeom prst="rect">
            <a:avLst/>
          </a:prstGeom>
          <a:noFill/>
          <a:ln/>
        </p:spPr>
        <p:txBody>
          <a:bodyPr wrap="square" lIns="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PROMPT</a:t>
            </a:r>
            <a:endParaRPr lang="de-CH" sz="1050" dirty="0"/>
          </a:p>
        </p:txBody>
      </p:sp>
      <p:sp>
        <p:nvSpPr>
          <p:cNvPr id="6" name="Text 4"/>
          <p:cNvSpPr/>
          <p:nvPr/>
        </p:nvSpPr>
        <p:spPr>
          <a:xfrm>
            <a:off x="914400" y="3475101"/>
            <a:ext cx="10362895" cy="992124"/>
          </a:xfrm>
          <a:prstGeom prst="rect">
            <a:avLst/>
          </a:prstGeom>
          <a:noFill/>
          <a:ln/>
        </p:spPr>
        <p:txBody>
          <a:bodyPr wrap="square" lIns="0" tIns="0" rIns="0" bIns="0" rtlCol="0" anchor="t"/>
          <a:lstStyle/>
          <a:p>
            <a:pPr indent="0" marL="0">
              <a:lnSpc>
                <a:spcPct val="110000"/>
              </a:lnSpc>
              <a:buNone/>
            </a:pPr>
            <a:r>
              <a:rPr lang="de-CH" altLang="en-US" sz="2100" dirty="0">
                <a:solidFill>
                  <a:srgbClr val="0D1830"/>
                </a:solidFill>
                <a:latin typeface="Calibri" pitchFamily="34" charset="0"/>
                <a:ea typeface="Calibri" pitchFamily="34" charset="-122"/>
                <a:cs typeface="Calibri" pitchFamily="34" charset="-120"/>
              </a:rPr>
              <a:t>«Fasse den folgenden öffentlichen Text für [ZIELGRUPPE] in fünf Punkten zusammen. Danach: ein Satz Kernaussage und drei offene Fragen. Erfinde nichts und markiere unsichere Stellen.»</a:t>
            </a:r>
            <a:endParaRPr lang="de-CH" sz="2100" dirty="0"/>
          </a:p>
        </p:txBody>
      </p:sp>
      <p:sp>
        <p:nvSpPr>
          <p:cNvPr id="7" name="Shape 5"/>
          <p:cNvSpPr/>
          <p:nvPr/>
        </p:nvSpPr>
        <p:spPr>
          <a:xfrm>
            <a:off x="1200150" y="4832985"/>
            <a:ext cx="3123590" cy="552450"/>
          </a:xfrm>
          <a:prstGeom prst="roundRect">
            <a:avLst>
              <a:gd name="adj" fmla="val 24828"/>
            </a:avLst>
          </a:prstGeom>
          <a:solidFill>
            <a:srgbClr val="FFFFFF"/>
          </a:solidFill>
          <a:ln w="9525">
            <a:solidFill>
              <a:srgbClr val="FFFFFF"/>
            </a:solidFill>
            <a:prstDash val="solid"/>
          </a:ln>
        </p:spPr>
      </p:sp>
      <p:sp>
        <p:nvSpPr>
          <p:cNvPr id="8" name="Text 6"/>
          <p:cNvSpPr/>
          <p:nvPr/>
        </p:nvSpPr>
        <p:spPr>
          <a:xfrm>
            <a:off x="1428750" y="4979289"/>
            <a:ext cx="2666390" cy="268986"/>
          </a:xfrm>
          <a:prstGeom prst="rect">
            <a:avLst/>
          </a:prstGeom>
          <a:noFill/>
          <a:ln/>
        </p:spPr>
        <p:txBody>
          <a:bodyPr wrap="square" lIns="0" tIns="0" rIns="0" bIns="0" rtlCol="0" anchor="t"/>
          <a:lstStyle/>
          <a:p>
            <a:pPr algn="ctr" indent="0" marL="0">
              <a:lnSpc>
                <a:spcPct val="110000"/>
              </a:lnSpc>
              <a:buNone/>
            </a:pPr>
            <a:r>
              <a:rPr lang="de-CH" altLang="en-US" sz="1400" b="1" dirty="0">
                <a:solidFill>
                  <a:srgbClr val="A52D3B"/>
                </a:solidFill>
                <a:latin typeface="Calibri" pitchFamily="34" charset="0"/>
                <a:ea typeface="Calibri" pitchFamily="34" charset="-122"/>
                <a:cs typeface="Calibri" pitchFamily="34" charset="-120"/>
              </a:rPr>
              <a:t>Steht das wirklich im Text?</a:t>
            </a:r>
            <a:endParaRPr lang="de-CH" sz="1400" dirty="0"/>
          </a:p>
        </p:txBody>
      </p:sp>
      <p:sp>
        <p:nvSpPr>
          <p:cNvPr id="9" name="Shape 7"/>
          <p:cNvSpPr/>
          <p:nvPr/>
        </p:nvSpPr>
        <p:spPr>
          <a:xfrm>
            <a:off x="4534052" y="4832985"/>
            <a:ext cx="3123590" cy="552450"/>
          </a:xfrm>
          <a:prstGeom prst="roundRect">
            <a:avLst>
              <a:gd name="adj" fmla="val 24828"/>
            </a:avLst>
          </a:prstGeom>
          <a:solidFill>
            <a:srgbClr val="FFFFFF"/>
          </a:solidFill>
          <a:ln w="9525">
            <a:solidFill>
              <a:srgbClr val="FFFFFF"/>
            </a:solidFill>
            <a:prstDash val="solid"/>
          </a:ln>
        </p:spPr>
      </p:sp>
      <p:sp>
        <p:nvSpPr>
          <p:cNvPr id="10" name="Text 8"/>
          <p:cNvSpPr/>
          <p:nvPr/>
        </p:nvSpPr>
        <p:spPr>
          <a:xfrm>
            <a:off x="4762652" y="4979289"/>
            <a:ext cx="2666390" cy="268986"/>
          </a:xfrm>
          <a:prstGeom prst="rect">
            <a:avLst/>
          </a:prstGeom>
          <a:noFill/>
          <a:ln/>
        </p:spPr>
        <p:txBody>
          <a:bodyPr wrap="square" lIns="0" tIns="0" rIns="0" bIns="0" rtlCol="0" anchor="t"/>
          <a:lstStyle/>
          <a:p>
            <a:pPr algn="ctr" indent="0" marL="0">
              <a:lnSpc>
                <a:spcPct val="110000"/>
              </a:lnSpc>
              <a:buNone/>
            </a:pPr>
            <a:r>
              <a:rPr lang="de-CH" altLang="en-US" sz="1400" b="1" dirty="0">
                <a:solidFill>
                  <a:srgbClr val="A52D3B"/>
                </a:solidFill>
                <a:latin typeface="Calibri" pitchFamily="34" charset="0"/>
                <a:ea typeface="Calibri" pitchFamily="34" charset="-122"/>
                <a:cs typeface="Calibri" pitchFamily="34" charset="-120"/>
              </a:rPr>
              <a:t>Fehlt etwas Wichtiges?</a:t>
            </a:r>
            <a:endParaRPr lang="de-CH" sz="1400" dirty="0"/>
          </a:p>
        </p:txBody>
      </p:sp>
      <p:sp>
        <p:nvSpPr>
          <p:cNvPr id="11" name="Shape 9"/>
          <p:cNvSpPr/>
          <p:nvPr/>
        </p:nvSpPr>
        <p:spPr>
          <a:xfrm>
            <a:off x="7867955" y="4832985"/>
            <a:ext cx="3123590" cy="552450"/>
          </a:xfrm>
          <a:prstGeom prst="roundRect">
            <a:avLst>
              <a:gd name="adj" fmla="val 24828"/>
            </a:avLst>
          </a:prstGeom>
          <a:solidFill>
            <a:srgbClr val="FFFFFF"/>
          </a:solidFill>
          <a:ln w="9525">
            <a:solidFill>
              <a:srgbClr val="FFFFFF"/>
            </a:solidFill>
            <a:prstDash val="solid"/>
          </a:ln>
        </p:spPr>
      </p:sp>
      <p:sp>
        <p:nvSpPr>
          <p:cNvPr id="12" name="Text 10"/>
          <p:cNvSpPr/>
          <p:nvPr/>
        </p:nvSpPr>
        <p:spPr>
          <a:xfrm>
            <a:off x="8096555" y="4979289"/>
            <a:ext cx="2666390" cy="268986"/>
          </a:xfrm>
          <a:prstGeom prst="rect">
            <a:avLst/>
          </a:prstGeom>
          <a:noFill/>
          <a:ln/>
        </p:spPr>
        <p:txBody>
          <a:bodyPr wrap="square" lIns="0" tIns="0" rIns="0" bIns="0" rtlCol="0" anchor="t"/>
          <a:lstStyle/>
          <a:p>
            <a:pPr algn="ctr" indent="0" marL="0">
              <a:lnSpc>
                <a:spcPct val="110000"/>
              </a:lnSpc>
              <a:buNone/>
            </a:pPr>
            <a:r>
              <a:rPr lang="de-CH" altLang="en-US" sz="1400" b="1" dirty="0">
                <a:solidFill>
                  <a:srgbClr val="A52D3B"/>
                </a:solidFill>
                <a:latin typeface="Calibri" pitchFamily="34" charset="0"/>
                <a:ea typeface="Calibri" pitchFamily="34" charset="-122"/>
                <a:cs typeface="Calibri" pitchFamily="34" charset="-120"/>
              </a:rPr>
              <a:t>Passt es zur Zielgruppe?</a:t>
            </a:r>
            <a:endParaRPr lang="de-CH" sz="1400" dirty="0"/>
          </a:p>
        </p:txBody>
      </p:sp>
      <p:sp>
        <p:nvSpPr>
          <p:cNvPr id="13" name="Text 11"/>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4" name="Text 12"/>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Praxis</a:t>
            </a:r>
            <a:endParaRPr lang="de-CH" sz="1050" dirty="0"/>
          </a:p>
        </p:txBody>
      </p:sp>
      <p:sp>
        <p:nvSpPr>
          <p:cNvPr id="15" name="Text 13"/>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30</a:t>
            </a:r>
            <a:endParaRPr lang="de-CH" sz="10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8">
    <p:bg>
      <p:bgPr>
        <a:solidFill>
          <a:srgbClr val="249ACB"/>
        </a:solidFill>
      </p:bgPr>
    </p:bg>
    <p:spTree>
      <p:nvGrpSpPr>
        <p:cNvPr id="1" name=""/>
        <p:cNvGrpSpPr/>
        <p:nvPr/>
      </p:nvGrpSpPr>
      <p:grpSpPr>
        <a:xfrm>
          <a:off x="0" y="0"/>
          <a:ext cx="0" cy="0"/>
          <a:chOff x="0" y="0"/>
          <a:chExt cx="0" cy="0"/>
        </a:xfrm>
      </p:grpSpPr>
      <p:pic>
        <p:nvPicPr>
          <p:cNvPr id="2" name="Image 0" descr="pause.jpg">    </p:cNvPr>
          <p:cNvPicPr>
            <a:picLocks noChangeAspect="1"/>
          </p:cNvPicPr>
          <p:nvPr/>
        </p:nvPicPr>
        <p:blipFill>
          <a:blip r:embed="rId1"/>
          <a:srcRect l="29412" r="29412" t="0" b="0"/>
          <a:stretch/>
        </p:blipFill>
        <p:spPr>
          <a:xfrm>
            <a:off x="7132320" y="0"/>
            <a:ext cx="5059375" cy="6858000"/>
          </a:xfrm>
          <a:prstGeom prst="rect">
            <a:avLst/>
          </a:prstGeom>
        </p:spPr>
      </p:pic>
      <p:sp>
        <p:nvSpPr>
          <p:cNvPr id="3" name="Text 0"/>
          <p:cNvSpPr/>
          <p:nvPr/>
        </p:nvSpPr>
        <p:spPr>
          <a:xfrm>
            <a:off x="1143000" y="1380744"/>
            <a:ext cx="4000500" cy="1618488"/>
          </a:xfrm>
          <a:prstGeom prst="rect">
            <a:avLst/>
          </a:prstGeom>
          <a:noFill/>
          <a:ln/>
        </p:spPr>
        <p:txBody>
          <a:bodyPr wrap="square" lIns="91440" tIns="0" rIns="0" bIns="0" rtlCol="0" anchor="t"/>
          <a:lstStyle/>
          <a:p>
            <a:pPr indent="0" marL="0">
              <a:lnSpc>
                <a:spcPct val="110000"/>
              </a:lnSpc>
              <a:buNone/>
            </a:pPr>
            <a:r>
              <a:rPr lang="de-CH" altLang="en-US" sz="9300" b="1" dirty="0">
                <a:solidFill>
                  <a:srgbClr val="FFFFFF"/>
                </a:solidFill>
                <a:latin typeface="Calibri Light" pitchFamily="34" charset="0"/>
                <a:ea typeface="Calibri Light" pitchFamily="34" charset="-122"/>
                <a:cs typeface="Calibri Light" pitchFamily="34" charset="-120"/>
              </a:rPr>
              <a:t>60</a:t>
            </a:r>
            <a:endParaRPr lang="de-CH" sz="9300" dirty="0"/>
          </a:p>
        </p:txBody>
      </p:sp>
      <p:sp>
        <p:nvSpPr>
          <p:cNvPr id="4" name="Text 1"/>
          <p:cNvSpPr/>
          <p:nvPr/>
        </p:nvSpPr>
        <p:spPr>
          <a:xfrm>
            <a:off x="1181100" y="3067050"/>
            <a:ext cx="4953000" cy="666750"/>
          </a:xfrm>
          <a:prstGeom prst="rect">
            <a:avLst/>
          </a:prstGeom>
          <a:noFill/>
          <a:ln/>
        </p:spPr>
        <p:txBody>
          <a:bodyPr wrap="square" lIns="91440" tIns="0" rIns="0" bIns="0" rtlCol="0" anchor="t"/>
          <a:lstStyle/>
          <a:p>
            <a:pPr indent="0" marL="0">
              <a:lnSpc>
                <a:spcPct val="110000"/>
              </a:lnSpc>
              <a:buNone/>
            </a:pPr>
            <a:r>
              <a:rPr lang="de-CH" altLang="en-US" sz="3150" b="1" dirty="0">
                <a:solidFill>
                  <a:srgbClr val="0D1830"/>
                </a:solidFill>
                <a:latin typeface="Calibri Light" pitchFamily="34" charset="0"/>
                <a:ea typeface="Calibri Light" pitchFamily="34" charset="-122"/>
                <a:cs typeface="Calibri Light" pitchFamily="34" charset="-120"/>
              </a:rPr>
              <a:t>Minuten Mittag</a:t>
            </a:r>
            <a:endParaRPr lang="de-CH" sz="3150" dirty="0"/>
          </a:p>
        </p:txBody>
      </p:sp>
      <p:sp>
        <p:nvSpPr>
          <p:cNvPr id="5" name="Text 2"/>
          <p:cNvSpPr/>
          <p:nvPr/>
        </p:nvSpPr>
        <p:spPr>
          <a:xfrm>
            <a:off x="1181100" y="4000500"/>
            <a:ext cx="5715000" cy="457200"/>
          </a:xfrm>
          <a:prstGeom prst="rect">
            <a:avLst/>
          </a:prstGeom>
          <a:noFill/>
          <a:ln/>
        </p:spPr>
        <p:txBody>
          <a:bodyPr wrap="square" lIns="91440" tIns="0" rIns="0" bIns="0" rtlCol="0" anchor="t"/>
          <a:lstStyle/>
          <a:p>
            <a:pPr indent="0" marL="0">
              <a:lnSpc>
                <a:spcPct val="110000"/>
              </a:lnSpc>
              <a:buNone/>
            </a:pPr>
            <a:r>
              <a:rPr lang="de-CH" altLang="en-US" sz="1875" dirty="0">
                <a:solidFill>
                  <a:srgbClr val="0D1830"/>
                </a:solidFill>
                <a:latin typeface="Calibri" pitchFamily="34" charset="0"/>
                <a:ea typeface="Calibri" pitchFamily="34" charset="-122"/>
                <a:cs typeface="Calibri" pitchFamily="34" charset="-120"/>
              </a:rPr>
              <a:t>Weiter um 12:50 Uhr</a:t>
            </a:r>
            <a:endParaRPr lang="de-CH" sz="1875"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29">
    <p:bg>
      <p:bgPr>
        <a:solidFill>
          <a:srgbClr val="F1FAFD"/>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IDEEN SAMMELN UND STRUKTURIEREN</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Erst viele Ideen, dann Ordnung</a:t>
            </a:r>
            <a:endParaRPr lang="de-CH" sz="3600" dirty="0"/>
          </a:p>
        </p:txBody>
      </p:sp>
      <p:sp>
        <p:nvSpPr>
          <p:cNvPr id="4" name="Shape 2"/>
          <p:cNvSpPr/>
          <p:nvPr/>
        </p:nvSpPr>
        <p:spPr>
          <a:xfrm>
            <a:off x="685800" y="2286000"/>
            <a:ext cx="10820095" cy="1943100"/>
          </a:xfrm>
          <a:prstGeom prst="roundRect">
            <a:avLst>
              <a:gd name="adj" fmla="val 7059"/>
            </a:avLst>
          </a:prstGeom>
          <a:solidFill>
            <a:srgbClr val="FFFFFF"/>
          </a:solidFill>
          <a:ln w="9525">
            <a:solidFill>
              <a:srgbClr val="CCD5DB"/>
            </a:solidFill>
            <a:prstDash val="solid"/>
          </a:ln>
        </p:spPr>
      </p:sp>
      <p:sp>
        <p:nvSpPr>
          <p:cNvPr id="5" name="Text 3"/>
          <p:cNvSpPr/>
          <p:nvPr/>
        </p:nvSpPr>
        <p:spPr>
          <a:xfrm>
            <a:off x="914400" y="2423160"/>
            <a:ext cx="10362895" cy="201168"/>
          </a:xfrm>
          <a:prstGeom prst="rect">
            <a:avLst/>
          </a:prstGeom>
          <a:noFill/>
          <a:ln/>
        </p:spPr>
        <p:txBody>
          <a:bodyPr wrap="square" lIns="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PROMPT</a:t>
            </a:r>
            <a:endParaRPr lang="de-CH" sz="1050" dirty="0"/>
          </a:p>
        </p:txBody>
      </p:sp>
      <p:sp>
        <p:nvSpPr>
          <p:cNvPr id="6" name="Text 4"/>
          <p:cNvSpPr/>
          <p:nvPr/>
        </p:nvSpPr>
        <p:spPr>
          <a:xfrm>
            <a:off x="914400" y="2798064"/>
            <a:ext cx="10362895" cy="992124"/>
          </a:xfrm>
          <a:prstGeom prst="rect">
            <a:avLst/>
          </a:prstGeom>
          <a:noFill/>
          <a:ln/>
        </p:spPr>
        <p:txBody>
          <a:bodyPr wrap="square" lIns="0" tIns="0" rIns="0" bIns="0" rtlCol="0" anchor="t"/>
          <a:lstStyle/>
          <a:p>
            <a:pPr indent="0" marL="0">
              <a:lnSpc>
                <a:spcPct val="110000"/>
              </a:lnSpc>
              <a:buNone/>
            </a:pPr>
            <a:r>
              <a:rPr lang="de-CH" altLang="en-US" sz="2100" dirty="0">
                <a:solidFill>
                  <a:srgbClr val="0D1830"/>
                </a:solidFill>
                <a:latin typeface="Calibri" pitchFamily="34" charset="0"/>
                <a:ea typeface="Calibri" pitchFamily="34" charset="-122"/>
                <a:cs typeface="Calibri" pitchFamily="34" charset="-120"/>
              </a:rPr>
              <a:t>«Wir planen einen Teamanlass für zwölf Personen in Graubünden, Budget CHF 60 pro Person. Stelle mir zuerst drei Rückfragen. Danach: 15 Ideen als Tabelle mit Aufwand, Kosten und Wetterabhängigkeit. Markiere die drei besten und begründe kurz.»</a:t>
            </a:r>
            <a:endParaRPr lang="de-CH" sz="2100" dirty="0"/>
          </a:p>
        </p:txBody>
      </p:sp>
      <p:sp>
        <p:nvSpPr>
          <p:cNvPr id="7" name="Shape 5"/>
          <p:cNvSpPr/>
          <p:nvPr/>
        </p:nvSpPr>
        <p:spPr>
          <a:xfrm>
            <a:off x="685800" y="4430268"/>
            <a:ext cx="10820095" cy="571500"/>
          </a:xfrm>
          <a:prstGeom prst="roundRect">
            <a:avLst>
              <a:gd name="adj" fmla="val 24000"/>
            </a:avLst>
          </a:prstGeom>
          <a:solidFill>
            <a:srgbClr val="DDF4FC"/>
          </a:solidFill>
          <a:ln w="9525">
            <a:solidFill>
              <a:srgbClr val="DDF4FC"/>
            </a:solidFill>
            <a:prstDash val="solid"/>
          </a:ln>
        </p:spPr>
      </p:sp>
      <p:sp>
        <p:nvSpPr>
          <p:cNvPr id="8" name="Text 6"/>
          <p:cNvSpPr/>
          <p:nvPr/>
        </p:nvSpPr>
        <p:spPr>
          <a:xfrm>
            <a:off x="914400" y="4567428"/>
            <a:ext cx="10362895" cy="297180"/>
          </a:xfrm>
          <a:prstGeom prst="rect">
            <a:avLst/>
          </a:prstGeom>
          <a:noFill/>
          <a:ln/>
        </p:spPr>
        <p:txBody>
          <a:bodyPr wrap="square" lIns="0" tIns="0" rIns="0" bIns="0" rtlCol="0" anchor="t"/>
          <a:lstStyle/>
          <a:p>
            <a:pPr algn="l" indent="0" marL="0">
              <a:lnSpc>
                <a:spcPct val="110000"/>
              </a:lnSpc>
              <a:buNone/>
            </a:pPr>
            <a:r>
              <a:rPr lang="de-CH" altLang="en-US" sz="1400" b="1" dirty="0">
                <a:solidFill>
                  <a:srgbClr val="0D1830"/>
                </a:solidFill>
                <a:latin typeface="Calibri" pitchFamily="34" charset="0"/>
                <a:ea typeface="Calibri" pitchFamily="34" charset="-122"/>
                <a:cs typeface="Calibri" pitchFamily="34" charset="-120"/>
              </a:rPr>
              <a:t>Beste Idee auf die Live-Wand.</a:t>
            </a:r>
            <a:endParaRPr lang="de-CH" sz="1400" dirty="0"/>
          </a:p>
        </p:txBody>
      </p:sp>
      <p:sp>
        <p:nvSpPr>
          <p:cNvPr id="9" name="Text 7"/>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0" name="Text 8"/>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Ideen</a:t>
            </a:r>
            <a:endParaRPr lang="de-CH" sz="1050" dirty="0"/>
          </a:p>
        </p:txBody>
      </p:sp>
      <p:sp>
        <p:nvSpPr>
          <p:cNvPr id="11" name="Text 9"/>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32</a:t>
            </a:r>
            <a:endParaRPr lang="de-CH" sz="10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0">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GENERATIVE KI · BILDER</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Ein gutes Bildbriefing hat fünf Bausteine</a:t>
            </a:r>
            <a:endParaRPr lang="de-CH" sz="3600" dirty="0"/>
          </a:p>
        </p:txBody>
      </p:sp>
      <p:sp>
        <p:nvSpPr>
          <p:cNvPr id="4" name="Shape 2"/>
          <p:cNvSpPr/>
          <p:nvPr/>
        </p:nvSpPr>
        <p:spPr>
          <a:xfrm>
            <a:off x="685800" y="2240280"/>
            <a:ext cx="457200" cy="457200"/>
          </a:xfrm>
          <a:prstGeom prst="roundRect">
            <a:avLst>
              <a:gd name="adj" fmla="val 50000"/>
            </a:avLst>
          </a:prstGeom>
          <a:solidFill>
            <a:srgbClr val="249ACB"/>
          </a:solidFill>
          <a:ln w="9525">
            <a:solidFill>
              <a:srgbClr val="249ACB"/>
            </a:solidFill>
            <a:prstDash val="solid"/>
          </a:ln>
        </p:spPr>
      </p:sp>
      <p:sp>
        <p:nvSpPr>
          <p:cNvPr id="5" name="Text 3"/>
          <p:cNvSpPr/>
          <p:nvPr/>
        </p:nvSpPr>
        <p:spPr>
          <a:xfrm>
            <a:off x="685800" y="2307031"/>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01</a:t>
            </a:r>
            <a:endParaRPr lang="de-CH" sz="1400" dirty="0"/>
          </a:p>
        </p:txBody>
      </p:sp>
      <p:sp>
        <p:nvSpPr>
          <p:cNvPr id="6" name="Text 4"/>
          <p:cNvSpPr/>
          <p:nvPr/>
        </p:nvSpPr>
        <p:spPr>
          <a:xfrm>
            <a:off x="1390650" y="2249424"/>
            <a:ext cx="3143250" cy="484632"/>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Zweck</a:t>
            </a:r>
            <a:endParaRPr lang="de-CH" sz="1800" dirty="0"/>
          </a:p>
        </p:txBody>
      </p:sp>
      <p:sp>
        <p:nvSpPr>
          <p:cNvPr id="7" name="Text 5"/>
          <p:cNvSpPr/>
          <p:nvPr/>
        </p:nvSpPr>
        <p:spPr>
          <a:xfrm>
            <a:off x="4810125" y="2267712"/>
            <a:ext cx="6235827" cy="48463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Einladung, Präsentation, Social Media</a:t>
            </a:r>
            <a:endParaRPr lang="de-CH" sz="1575" dirty="0"/>
          </a:p>
        </p:txBody>
      </p:sp>
      <p:sp>
        <p:nvSpPr>
          <p:cNvPr id="8" name="Shape 6"/>
          <p:cNvSpPr/>
          <p:nvPr/>
        </p:nvSpPr>
        <p:spPr>
          <a:xfrm>
            <a:off x="685800" y="2862072"/>
            <a:ext cx="457200" cy="457200"/>
          </a:xfrm>
          <a:prstGeom prst="roundRect">
            <a:avLst>
              <a:gd name="adj" fmla="val 50000"/>
            </a:avLst>
          </a:prstGeom>
          <a:solidFill>
            <a:srgbClr val="249ACB"/>
          </a:solidFill>
          <a:ln w="9525">
            <a:solidFill>
              <a:srgbClr val="249ACB"/>
            </a:solidFill>
            <a:prstDash val="solid"/>
          </a:ln>
        </p:spPr>
      </p:sp>
      <p:sp>
        <p:nvSpPr>
          <p:cNvPr id="9" name="Text 7"/>
          <p:cNvSpPr/>
          <p:nvPr/>
        </p:nvSpPr>
        <p:spPr>
          <a:xfrm>
            <a:off x="685800" y="2928823"/>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02</a:t>
            </a:r>
            <a:endParaRPr lang="de-CH" sz="1400" dirty="0"/>
          </a:p>
        </p:txBody>
      </p:sp>
      <p:sp>
        <p:nvSpPr>
          <p:cNvPr id="10" name="Text 8"/>
          <p:cNvSpPr/>
          <p:nvPr/>
        </p:nvSpPr>
        <p:spPr>
          <a:xfrm>
            <a:off x="1390650" y="2871216"/>
            <a:ext cx="3143250" cy="484632"/>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Motiv</a:t>
            </a:r>
            <a:endParaRPr lang="de-CH" sz="1800" dirty="0"/>
          </a:p>
        </p:txBody>
      </p:sp>
      <p:sp>
        <p:nvSpPr>
          <p:cNvPr id="11" name="Text 9"/>
          <p:cNvSpPr/>
          <p:nvPr/>
        </p:nvSpPr>
        <p:spPr>
          <a:xfrm>
            <a:off x="4810125" y="2889504"/>
            <a:ext cx="6235827" cy="48463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Wer oder was ist zu sehen, wo, in welcher Situation?</a:t>
            </a:r>
            <a:endParaRPr lang="de-CH" sz="1575" dirty="0"/>
          </a:p>
        </p:txBody>
      </p:sp>
      <p:sp>
        <p:nvSpPr>
          <p:cNvPr id="12" name="Shape 10"/>
          <p:cNvSpPr/>
          <p:nvPr/>
        </p:nvSpPr>
        <p:spPr>
          <a:xfrm>
            <a:off x="685800" y="3483864"/>
            <a:ext cx="457200" cy="457200"/>
          </a:xfrm>
          <a:prstGeom prst="roundRect">
            <a:avLst>
              <a:gd name="adj" fmla="val 50000"/>
            </a:avLst>
          </a:prstGeom>
          <a:solidFill>
            <a:srgbClr val="249ACB"/>
          </a:solidFill>
          <a:ln w="9525">
            <a:solidFill>
              <a:srgbClr val="249ACB"/>
            </a:solidFill>
            <a:prstDash val="solid"/>
          </a:ln>
        </p:spPr>
      </p:sp>
      <p:sp>
        <p:nvSpPr>
          <p:cNvPr id="13" name="Text 11"/>
          <p:cNvSpPr/>
          <p:nvPr/>
        </p:nvSpPr>
        <p:spPr>
          <a:xfrm>
            <a:off x="685800" y="3550615"/>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03</a:t>
            </a:r>
            <a:endParaRPr lang="de-CH" sz="1400" dirty="0"/>
          </a:p>
        </p:txBody>
      </p:sp>
      <p:sp>
        <p:nvSpPr>
          <p:cNvPr id="14" name="Text 12"/>
          <p:cNvSpPr/>
          <p:nvPr/>
        </p:nvSpPr>
        <p:spPr>
          <a:xfrm>
            <a:off x="1390650" y="3493008"/>
            <a:ext cx="3143250" cy="484632"/>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Stil</a:t>
            </a:r>
            <a:endParaRPr lang="de-CH" sz="1800" dirty="0"/>
          </a:p>
        </p:txBody>
      </p:sp>
      <p:sp>
        <p:nvSpPr>
          <p:cNvPr id="15" name="Text 13"/>
          <p:cNvSpPr/>
          <p:nvPr/>
        </p:nvSpPr>
        <p:spPr>
          <a:xfrm>
            <a:off x="4810125" y="3511296"/>
            <a:ext cx="6235827" cy="48463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Foto, Illustration, Aquarell, Papierschnitt; Licht und Perspektive</a:t>
            </a:r>
            <a:endParaRPr lang="de-CH" sz="1575" dirty="0"/>
          </a:p>
        </p:txBody>
      </p:sp>
      <p:sp>
        <p:nvSpPr>
          <p:cNvPr id="16" name="Shape 14"/>
          <p:cNvSpPr/>
          <p:nvPr/>
        </p:nvSpPr>
        <p:spPr>
          <a:xfrm>
            <a:off x="685800" y="4105656"/>
            <a:ext cx="457200" cy="457200"/>
          </a:xfrm>
          <a:prstGeom prst="roundRect">
            <a:avLst>
              <a:gd name="adj" fmla="val 50000"/>
            </a:avLst>
          </a:prstGeom>
          <a:solidFill>
            <a:srgbClr val="249ACB"/>
          </a:solidFill>
          <a:ln w="9525">
            <a:solidFill>
              <a:srgbClr val="249ACB"/>
            </a:solidFill>
            <a:prstDash val="solid"/>
          </a:ln>
        </p:spPr>
      </p:sp>
      <p:sp>
        <p:nvSpPr>
          <p:cNvPr id="17" name="Text 15"/>
          <p:cNvSpPr/>
          <p:nvPr/>
        </p:nvSpPr>
        <p:spPr>
          <a:xfrm>
            <a:off x="685800" y="4172407"/>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04</a:t>
            </a:r>
            <a:endParaRPr lang="de-CH" sz="1400" dirty="0"/>
          </a:p>
        </p:txBody>
      </p:sp>
      <p:sp>
        <p:nvSpPr>
          <p:cNvPr id="18" name="Text 16"/>
          <p:cNvSpPr/>
          <p:nvPr/>
        </p:nvSpPr>
        <p:spPr>
          <a:xfrm>
            <a:off x="1390650" y="4114800"/>
            <a:ext cx="3143250" cy="484632"/>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Format</a:t>
            </a:r>
            <a:endParaRPr lang="de-CH" sz="1800" dirty="0"/>
          </a:p>
        </p:txBody>
      </p:sp>
      <p:sp>
        <p:nvSpPr>
          <p:cNvPr id="19" name="Text 17"/>
          <p:cNvSpPr/>
          <p:nvPr/>
        </p:nvSpPr>
        <p:spPr>
          <a:xfrm>
            <a:off x="4810125" y="4133088"/>
            <a:ext cx="6235827" cy="48463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quer 16:9, hoch 9:16, quadratisch 1:1</a:t>
            </a:r>
            <a:endParaRPr lang="de-CH" sz="1575" dirty="0"/>
          </a:p>
        </p:txBody>
      </p:sp>
      <p:sp>
        <p:nvSpPr>
          <p:cNvPr id="20" name="Shape 18"/>
          <p:cNvSpPr/>
          <p:nvPr/>
        </p:nvSpPr>
        <p:spPr>
          <a:xfrm>
            <a:off x="685800" y="4727448"/>
            <a:ext cx="457200" cy="457200"/>
          </a:xfrm>
          <a:prstGeom prst="roundRect">
            <a:avLst>
              <a:gd name="adj" fmla="val 50000"/>
            </a:avLst>
          </a:prstGeom>
          <a:solidFill>
            <a:srgbClr val="E8A317"/>
          </a:solidFill>
          <a:ln w="9525">
            <a:solidFill>
              <a:srgbClr val="E8A317"/>
            </a:solidFill>
            <a:prstDash val="solid"/>
          </a:ln>
        </p:spPr>
      </p:sp>
      <p:sp>
        <p:nvSpPr>
          <p:cNvPr id="21" name="Text 19"/>
          <p:cNvSpPr/>
          <p:nvPr/>
        </p:nvSpPr>
        <p:spPr>
          <a:xfrm>
            <a:off x="685800" y="4794199"/>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0D1830"/>
                </a:solidFill>
                <a:latin typeface="Calibri" pitchFamily="34" charset="0"/>
                <a:ea typeface="Calibri" pitchFamily="34" charset="-122"/>
                <a:cs typeface="Calibri" pitchFamily="34" charset="-120"/>
              </a:rPr>
              <a:t>05</a:t>
            </a:r>
            <a:endParaRPr lang="de-CH" sz="1400" dirty="0"/>
          </a:p>
        </p:txBody>
      </p:sp>
      <p:sp>
        <p:nvSpPr>
          <p:cNvPr id="22" name="Text 20"/>
          <p:cNvSpPr/>
          <p:nvPr/>
        </p:nvSpPr>
        <p:spPr>
          <a:xfrm>
            <a:off x="1390650" y="4736592"/>
            <a:ext cx="3143250" cy="484632"/>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Text im Bild</a:t>
            </a:r>
            <a:endParaRPr lang="de-CH" sz="1800" dirty="0"/>
          </a:p>
        </p:txBody>
      </p:sp>
      <p:sp>
        <p:nvSpPr>
          <p:cNvPr id="23" name="Text 21"/>
          <p:cNvSpPr/>
          <p:nvPr/>
        </p:nvSpPr>
        <p:spPr>
          <a:xfrm>
            <a:off x="4810125" y="4754880"/>
            <a:ext cx="6235827" cy="48463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wörtlich in Anführungszeichen, mit Schrift und Position</a:t>
            </a:r>
            <a:endParaRPr lang="de-CH" sz="1575" dirty="0"/>
          </a:p>
        </p:txBody>
      </p:sp>
      <p:sp>
        <p:nvSpPr>
          <p:cNvPr id="24" name="Shape 22"/>
          <p:cNvSpPr/>
          <p:nvPr/>
        </p:nvSpPr>
        <p:spPr>
          <a:xfrm>
            <a:off x="685800" y="5486400"/>
            <a:ext cx="10820095" cy="571500"/>
          </a:xfrm>
          <a:prstGeom prst="roundRect">
            <a:avLst>
              <a:gd name="adj" fmla="val 24000"/>
            </a:avLst>
          </a:prstGeom>
          <a:solidFill>
            <a:srgbClr val="DDF4FC"/>
          </a:solidFill>
          <a:ln w="9525">
            <a:solidFill>
              <a:srgbClr val="DDF4FC"/>
            </a:solidFill>
            <a:prstDash val="solid"/>
          </a:ln>
        </p:spPr>
      </p:sp>
      <p:sp>
        <p:nvSpPr>
          <p:cNvPr id="25" name="Text 23"/>
          <p:cNvSpPr/>
          <p:nvPr/>
        </p:nvSpPr>
        <p:spPr>
          <a:xfrm>
            <a:off x="914400" y="5623560"/>
            <a:ext cx="10362895" cy="297180"/>
          </a:xfrm>
          <a:prstGeom prst="rect">
            <a:avLst/>
          </a:prstGeom>
          <a:noFill/>
          <a:ln/>
        </p:spPr>
        <p:txBody>
          <a:bodyPr wrap="square" lIns="0" tIns="0" rIns="0" bIns="0" rtlCol="0" anchor="t"/>
          <a:lstStyle/>
          <a:p>
            <a:pPr algn="l" indent="0" marL="0">
              <a:lnSpc>
                <a:spcPct val="110000"/>
              </a:lnSpc>
              <a:buNone/>
            </a:pPr>
            <a:r>
              <a:rPr lang="de-CH" altLang="en-US" sz="1500" b="1" dirty="0">
                <a:solidFill>
                  <a:srgbClr val="0D1830"/>
                </a:solidFill>
                <a:latin typeface="Calibri" pitchFamily="34" charset="0"/>
                <a:ea typeface="Calibri" pitchFamily="34" charset="-122"/>
                <a:cs typeface="Calibri" pitchFamily="34" charset="-120"/>
              </a:rPr>
              <a:t>Beschreibe, was zu sehen sein soll, nicht was fehlen soll.</a:t>
            </a:r>
            <a:endParaRPr lang="de-CH" sz="1500" dirty="0"/>
          </a:p>
        </p:txBody>
      </p:sp>
      <p:sp>
        <p:nvSpPr>
          <p:cNvPr id="26" name="Text 24"/>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27" name="Text 25"/>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Bilder</a:t>
            </a:r>
            <a:endParaRPr lang="de-CH" sz="1050" dirty="0"/>
          </a:p>
        </p:txBody>
      </p:sp>
      <p:sp>
        <p:nvSpPr>
          <p:cNvPr id="28" name="Text 26"/>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33</a:t>
            </a:r>
            <a:endParaRPr lang="de-CH" sz="10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0a">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BILDER MIT GRATISKONTO · STAND 24.10.2026</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Wo du gratis Bilder erstellen kannst</a:t>
            </a:r>
            <a:endParaRPr lang="de-CH" sz="3600" dirty="0"/>
          </a:p>
        </p:txBody>
      </p:sp>
      <p:sp>
        <p:nvSpPr>
          <p:cNvPr id="4" name="Shape 2"/>
          <p:cNvSpPr/>
          <p:nvPr/>
        </p:nvSpPr>
        <p:spPr>
          <a:xfrm>
            <a:off x="685800" y="2240280"/>
            <a:ext cx="457200" cy="457200"/>
          </a:xfrm>
          <a:prstGeom prst="roundRect">
            <a:avLst>
              <a:gd name="adj" fmla="val 50000"/>
            </a:avLst>
          </a:prstGeom>
          <a:solidFill>
            <a:srgbClr val="249ACB"/>
          </a:solidFill>
          <a:ln w="9525">
            <a:solidFill>
              <a:srgbClr val="249ACB"/>
            </a:solidFill>
            <a:prstDash val="solid"/>
          </a:ln>
        </p:spPr>
      </p:sp>
      <p:sp>
        <p:nvSpPr>
          <p:cNvPr id="5" name="Text 3"/>
          <p:cNvSpPr/>
          <p:nvPr/>
        </p:nvSpPr>
        <p:spPr>
          <a:xfrm>
            <a:off x="685800" y="2307031"/>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01</a:t>
            </a:r>
            <a:endParaRPr lang="de-CH" sz="1400" dirty="0"/>
          </a:p>
        </p:txBody>
      </p:sp>
      <p:sp>
        <p:nvSpPr>
          <p:cNvPr id="6" name="Text 4"/>
          <p:cNvSpPr/>
          <p:nvPr/>
        </p:nvSpPr>
        <p:spPr>
          <a:xfrm>
            <a:off x="1390650" y="2249424"/>
            <a:ext cx="3143250" cy="640080"/>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ChatGPT</a:t>
            </a:r>
            <a:endParaRPr lang="de-CH" sz="1800" dirty="0"/>
          </a:p>
        </p:txBody>
      </p:sp>
      <p:sp>
        <p:nvSpPr>
          <p:cNvPr id="7" name="Text 5"/>
          <p:cNvSpPr/>
          <p:nvPr/>
        </p:nvSpPr>
        <p:spPr>
          <a:xfrm>
            <a:off x="4810125" y="2267712"/>
            <a:ext cx="6235827" cy="640080"/>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Images 2.5: stark bei Text im Bild, wenige Bilder pro Tag</a:t>
            </a:r>
            <a:endParaRPr lang="de-CH" sz="1575" dirty="0"/>
          </a:p>
        </p:txBody>
      </p:sp>
      <p:sp>
        <p:nvSpPr>
          <p:cNvPr id="8" name="Shape 6"/>
          <p:cNvSpPr/>
          <p:nvPr/>
        </p:nvSpPr>
        <p:spPr>
          <a:xfrm>
            <a:off x="685800" y="3017520"/>
            <a:ext cx="457200" cy="457200"/>
          </a:xfrm>
          <a:prstGeom prst="roundRect">
            <a:avLst>
              <a:gd name="adj" fmla="val 50000"/>
            </a:avLst>
          </a:prstGeom>
          <a:solidFill>
            <a:srgbClr val="249ACB"/>
          </a:solidFill>
          <a:ln w="9525">
            <a:solidFill>
              <a:srgbClr val="249ACB"/>
            </a:solidFill>
            <a:prstDash val="solid"/>
          </a:ln>
        </p:spPr>
      </p:sp>
      <p:sp>
        <p:nvSpPr>
          <p:cNvPr id="9" name="Text 7"/>
          <p:cNvSpPr/>
          <p:nvPr/>
        </p:nvSpPr>
        <p:spPr>
          <a:xfrm>
            <a:off x="685800" y="3084271"/>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02</a:t>
            </a:r>
            <a:endParaRPr lang="de-CH" sz="1400" dirty="0"/>
          </a:p>
        </p:txBody>
      </p:sp>
      <p:sp>
        <p:nvSpPr>
          <p:cNvPr id="10" name="Text 8"/>
          <p:cNvSpPr/>
          <p:nvPr/>
        </p:nvSpPr>
        <p:spPr>
          <a:xfrm>
            <a:off x="1390650" y="3026664"/>
            <a:ext cx="3143250" cy="640080"/>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Gemini</a:t>
            </a:r>
            <a:endParaRPr lang="de-CH" sz="1800" dirty="0"/>
          </a:p>
        </p:txBody>
      </p:sp>
      <p:sp>
        <p:nvSpPr>
          <p:cNvPr id="11" name="Text 9"/>
          <p:cNvSpPr/>
          <p:nvPr/>
        </p:nvSpPr>
        <p:spPr>
          <a:xfrm>
            <a:off x="4810125" y="3044952"/>
            <a:ext cx="6235827" cy="640080"/>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Nano Banana 2: stark beim Bearbeiten und Kombinieren von Fotos</a:t>
            </a:r>
            <a:endParaRPr lang="de-CH" sz="1575" dirty="0"/>
          </a:p>
        </p:txBody>
      </p:sp>
      <p:sp>
        <p:nvSpPr>
          <p:cNvPr id="12" name="Shape 10"/>
          <p:cNvSpPr/>
          <p:nvPr/>
        </p:nvSpPr>
        <p:spPr>
          <a:xfrm>
            <a:off x="685800" y="3794760"/>
            <a:ext cx="457200" cy="457200"/>
          </a:xfrm>
          <a:prstGeom prst="roundRect">
            <a:avLst>
              <a:gd name="adj" fmla="val 50000"/>
            </a:avLst>
          </a:prstGeom>
          <a:solidFill>
            <a:srgbClr val="249ACB"/>
          </a:solidFill>
          <a:ln w="9525">
            <a:solidFill>
              <a:srgbClr val="249ACB"/>
            </a:solidFill>
            <a:prstDash val="solid"/>
          </a:ln>
        </p:spPr>
      </p:sp>
      <p:sp>
        <p:nvSpPr>
          <p:cNvPr id="13" name="Text 11"/>
          <p:cNvSpPr/>
          <p:nvPr/>
        </p:nvSpPr>
        <p:spPr>
          <a:xfrm>
            <a:off x="685800" y="3861511"/>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03</a:t>
            </a:r>
            <a:endParaRPr lang="de-CH" sz="1400" dirty="0"/>
          </a:p>
        </p:txBody>
      </p:sp>
      <p:sp>
        <p:nvSpPr>
          <p:cNvPr id="14" name="Text 12"/>
          <p:cNvSpPr/>
          <p:nvPr/>
        </p:nvSpPr>
        <p:spPr>
          <a:xfrm>
            <a:off x="1390650" y="3803904"/>
            <a:ext cx="3143250" cy="640080"/>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Copilot</a:t>
            </a:r>
            <a:endParaRPr lang="de-CH" sz="1800" dirty="0"/>
          </a:p>
        </p:txBody>
      </p:sp>
      <p:sp>
        <p:nvSpPr>
          <p:cNvPr id="15" name="Text 13"/>
          <p:cNvSpPr/>
          <p:nvPr/>
        </p:nvSpPr>
        <p:spPr>
          <a:xfrm>
            <a:off x="4810125" y="3822192"/>
            <a:ext cx="6235827" cy="640080"/>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Bing Image Creator mit Microsoft-Konto, je nach Auslastung</a:t>
            </a:r>
            <a:endParaRPr lang="de-CH" sz="1575" dirty="0"/>
          </a:p>
        </p:txBody>
      </p:sp>
      <p:sp>
        <p:nvSpPr>
          <p:cNvPr id="16" name="Shape 14"/>
          <p:cNvSpPr/>
          <p:nvPr/>
        </p:nvSpPr>
        <p:spPr>
          <a:xfrm>
            <a:off x="685800" y="4572000"/>
            <a:ext cx="457200" cy="457200"/>
          </a:xfrm>
          <a:prstGeom prst="roundRect">
            <a:avLst>
              <a:gd name="adj" fmla="val 50000"/>
            </a:avLst>
          </a:prstGeom>
          <a:solidFill>
            <a:srgbClr val="E8A317"/>
          </a:solidFill>
          <a:ln w="9525">
            <a:solidFill>
              <a:srgbClr val="E8A317"/>
            </a:solidFill>
            <a:prstDash val="solid"/>
          </a:ln>
        </p:spPr>
      </p:sp>
      <p:sp>
        <p:nvSpPr>
          <p:cNvPr id="17" name="Text 15"/>
          <p:cNvSpPr/>
          <p:nvPr/>
        </p:nvSpPr>
        <p:spPr>
          <a:xfrm>
            <a:off x="685800" y="4638751"/>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0D1830"/>
                </a:solidFill>
                <a:latin typeface="Calibri" pitchFamily="34" charset="0"/>
                <a:ea typeface="Calibri" pitchFamily="34" charset="-122"/>
                <a:cs typeface="Calibri" pitchFamily="34" charset="-120"/>
              </a:rPr>
              <a:t>04</a:t>
            </a:r>
            <a:endParaRPr lang="de-CH" sz="1400" dirty="0"/>
          </a:p>
        </p:txBody>
      </p:sp>
      <p:sp>
        <p:nvSpPr>
          <p:cNvPr id="18" name="Text 16"/>
          <p:cNvSpPr/>
          <p:nvPr/>
        </p:nvSpPr>
        <p:spPr>
          <a:xfrm>
            <a:off x="1390650" y="4581144"/>
            <a:ext cx="3143250" cy="640080"/>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Adobe Firefly und Canva</a:t>
            </a:r>
            <a:endParaRPr lang="de-CH" sz="1800" dirty="0"/>
          </a:p>
        </p:txBody>
      </p:sp>
      <p:sp>
        <p:nvSpPr>
          <p:cNvPr id="19" name="Text 17"/>
          <p:cNvSpPr/>
          <p:nvPr/>
        </p:nvSpPr>
        <p:spPr>
          <a:xfrm>
            <a:off x="4810125" y="4599432"/>
            <a:ext cx="6235827" cy="640080"/>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Wenige Gratis-Generierungen, gut für Gestaltung</a:t>
            </a:r>
            <a:endParaRPr lang="de-CH" sz="1575" dirty="0"/>
          </a:p>
        </p:txBody>
      </p:sp>
      <p:sp>
        <p:nvSpPr>
          <p:cNvPr id="20" name="Shape 18"/>
          <p:cNvSpPr/>
          <p:nvPr/>
        </p:nvSpPr>
        <p:spPr>
          <a:xfrm>
            <a:off x="685800" y="5486400"/>
            <a:ext cx="10820095" cy="571500"/>
          </a:xfrm>
          <a:prstGeom prst="roundRect">
            <a:avLst>
              <a:gd name="adj" fmla="val 24000"/>
            </a:avLst>
          </a:prstGeom>
          <a:solidFill>
            <a:srgbClr val="DDF4FC"/>
          </a:solidFill>
          <a:ln w="9525">
            <a:solidFill>
              <a:srgbClr val="DDF4FC"/>
            </a:solidFill>
            <a:prstDash val="solid"/>
          </a:ln>
        </p:spPr>
      </p:sp>
      <p:sp>
        <p:nvSpPr>
          <p:cNvPr id="21" name="Text 19"/>
          <p:cNvSpPr/>
          <p:nvPr/>
        </p:nvSpPr>
        <p:spPr>
          <a:xfrm>
            <a:off x="914400" y="5623560"/>
            <a:ext cx="10362895" cy="297180"/>
          </a:xfrm>
          <a:prstGeom prst="rect">
            <a:avLst/>
          </a:prstGeom>
          <a:noFill/>
          <a:ln/>
        </p:spPr>
        <p:txBody>
          <a:bodyPr wrap="square" lIns="0" tIns="0" rIns="0" bIns="0" rtlCol="0" anchor="t"/>
          <a:lstStyle/>
          <a:p>
            <a:pPr algn="l" indent="0" marL="0">
              <a:lnSpc>
                <a:spcPct val="110000"/>
              </a:lnSpc>
              <a:buNone/>
            </a:pPr>
            <a:r>
              <a:rPr lang="de-CH" altLang="en-US" sz="1500" b="1" dirty="0">
                <a:solidFill>
                  <a:srgbClr val="0D1830"/>
                </a:solidFill>
                <a:latin typeface="Calibri" pitchFamily="34" charset="0"/>
                <a:ea typeface="Calibri" pitchFamily="34" charset="-122"/>
                <a:cs typeface="Calibri" pitchFamily="34" charset="-120"/>
              </a:rPr>
              <a:t>Claude erzeugt keine Bilder. Midjourney nur im Abo. Sora wurde abgeschaltet.</a:t>
            </a:r>
            <a:endParaRPr lang="de-CH" sz="1500" dirty="0"/>
          </a:p>
        </p:txBody>
      </p:sp>
      <p:sp>
        <p:nvSpPr>
          <p:cNvPr id="22" name="Text 20"/>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23" name="Text 21"/>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Bilder</a:t>
            </a:r>
            <a:endParaRPr lang="de-CH" sz="1050" dirty="0"/>
          </a:p>
        </p:txBody>
      </p:sp>
      <p:sp>
        <p:nvSpPr>
          <p:cNvPr id="24" name="Text 22"/>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34</a:t>
            </a:r>
            <a:endParaRPr lang="de-CH" sz="10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0b">
    <p:bg>
      <p:bgPr>
        <a:solidFill>
          <a:srgbClr val="F1FAFD"/>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BILD-LABOR · 15 MIN.</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Erst erstellen, dann gezielt ändern</a:t>
            </a:r>
            <a:endParaRPr lang="de-CH" sz="3600" dirty="0"/>
          </a:p>
        </p:txBody>
      </p:sp>
      <p:sp>
        <p:nvSpPr>
          <p:cNvPr id="4" name="Shape 2"/>
          <p:cNvSpPr/>
          <p:nvPr/>
        </p:nvSpPr>
        <p:spPr>
          <a:xfrm>
            <a:off x="685800" y="2286000"/>
            <a:ext cx="10820095" cy="2263140"/>
          </a:xfrm>
          <a:prstGeom prst="roundRect">
            <a:avLst>
              <a:gd name="adj" fmla="val 6061"/>
            </a:avLst>
          </a:prstGeom>
          <a:solidFill>
            <a:srgbClr val="FFFFFF"/>
          </a:solidFill>
          <a:ln w="9525">
            <a:solidFill>
              <a:srgbClr val="CCD5DB"/>
            </a:solidFill>
            <a:prstDash val="solid"/>
          </a:ln>
        </p:spPr>
      </p:sp>
      <p:sp>
        <p:nvSpPr>
          <p:cNvPr id="5" name="Text 3"/>
          <p:cNvSpPr/>
          <p:nvPr/>
        </p:nvSpPr>
        <p:spPr>
          <a:xfrm>
            <a:off x="914400" y="2423160"/>
            <a:ext cx="10362895" cy="201168"/>
          </a:xfrm>
          <a:prstGeom prst="rect">
            <a:avLst/>
          </a:prstGeom>
          <a:noFill/>
          <a:ln/>
        </p:spPr>
        <p:txBody>
          <a:bodyPr wrap="square" lIns="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PROMPT</a:t>
            </a:r>
            <a:endParaRPr lang="de-CH" sz="1050" dirty="0"/>
          </a:p>
        </p:txBody>
      </p:sp>
      <p:sp>
        <p:nvSpPr>
          <p:cNvPr id="6" name="Text 4"/>
          <p:cNvSpPr/>
          <p:nvPr/>
        </p:nvSpPr>
        <p:spPr>
          <a:xfrm>
            <a:off x="914400" y="2798064"/>
            <a:ext cx="10362895" cy="1312164"/>
          </a:xfrm>
          <a:prstGeom prst="rect">
            <a:avLst/>
          </a:prstGeom>
          <a:noFill/>
          <a:ln/>
        </p:spPr>
        <p:txBody>
          <a:bodyPr wrap="square" lIns="0" tIns="0" rIns="0" bIns="0" rtlCol="0" anchor="t"/>
          <a:lstStyle/>
          <a:p>
            <a:pPr indent="0" marL="0">
              <a:lnSpc>
                <a:spcPct val="110000"/>
              </a:lnSpc>
              <a:buNone/>
            </a:pPr>
            <a:r>
              <a:rPr lang="de-CH" altLang="en-US" sz="2100" dirty="0">
                <a:solidFill>
                  <a:srgbClr val="0D1830"/>
                </a:solidFill>
                <a:latin typeface="Calibri" pitchFamily="34" charset="0"/>
                <a:ea typeface="Calibri" pitchFamily="34" charset="-122"/>
                <a:cs typeface="Calibri" pitchFamily="34" charset="-120"/>
              </a:rPr>
              <a:t>«Erstelle ein Bild im Format 16:9 für eine Einladung zum Herbst-Apéro unseres Teams. Motiv: ein Tisch mit Kürbissuppe, Brot und Bündner Nusstorte auf einer Terrasse, im Hintergrund herbstliche Berge. Stil: warme Aquarell-Illustration, weiches Abendlicht. Oben links freie Fläche. Text im Bild: «Herbst-Apéro» in schlichter, eleganter Schrift.»</a:t>
            </a:r>
            <a:endParaRPr lang="de-CH" sz="2100" dirty="0"/>
          </a:p>
        </p:txBody>
      </p:sp>
      <p:sp>
        <p:nvSpPr>
          <p:cNvPr id="7" name="Text 5"/>
          <p:cNvSpPr/>
          <p:nvPr/>
        </p:nvSpPr>
        <p:spPr>
          <a:xfrm>
            <a:off x="685800" y="4750308"/>
            <a:ext cx="10820095" cy="272034"/>
          </a:xfrm>
          <a:prstGeom prst="rect">
            <a:avLst/>
          </a:prstGeom>
          <a:noFill/>
          <a:ln/>
        </p:spPr>
        <p:txBody>
          <a:bodyPr wrap="square" lIns="91440" tIns="0" rIns="0" bIns="0" rtlCol="0" anchor="t"/>
          <a:lstStyle/>
          <a:p>
            <a:pPr indent="0" marL="0">
              <a:lnSpc>
                <a:spcPct val="110000"/>
              </a:lnSpc>
              <a:buNone/>
            </a:pPr>
            <a:r>
              <a:rPr lang="de-CH" altLang="en-US" sz="1575" b="1" dirty="0">
                <a:solidFill>
                  <a:srgbClr val="0B648A"/>
                </a:solidFill>
                <a:latin typeface="Calibri" pitchFamily="34" charset="0"/>
                <a:ea typeface="Calibri" pitchFamily="34" charset="-122"/>
                <a:cs typeface="Calibri" pitchFamily="34" charset="-120"/>
              </a:rPr>
              <a:t>Zweiter Schritt: «Ändere nur das Licht auf Morgenstimmung. Alles andere bleibt gleich.»</a:t>
            </a:r>
            <a:endParaRPr lang="de-CH" sz="1575" dirty="0"/>
          </a:p>
        </p:txBody>
      </p:sp>
      <p:sp>
        <p:nvSpPr>
          <p:cNvPr id="8" name="Text 6"/>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9" name="Text 7"/>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Bilder</a:t>
            </a:r>
            <a:endParaRPr lang="de-CH" sz="1050" dirty="0"/>
          </a:p>
        </p:txBody>
      </p:sp>
      <p:sp>
        <p:nvSpPr>
          <p:cNvPr id="10" name="Text 8"/>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35</a:t>
            </a:r>
            <a:endParaRPr lang="de-CH" sz="10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0c">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PROMPT-TIPPS</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Sechs Tipps für bessere Bilder</a:t>
            </a:r>
            <a:endParaRPr lang="de-CH" sz="3600" dirty="0"/>
          </a:p>
        </p:txBody>
      </p:sp>
      <p:sp>
        <p:nvSpPr>
          <p:cNvPr id="4" name="Shape 2"/>
          <p:cNvSpPr/>
          <p:nvPr/>
        </p:nvSpPr>
        <p:spPr>
          <a:xfrm>
            <a:off x="685800" y="2240280"/>
            <a:ext cx="457200" cy="457200"/>
          </a:xfrm>
          <a:prstGeom prst="roundRect">
            <a:avLst>
              <a:gd name="adj" fmla="val 50000"/>
            </a:avLst>
          </a:prstGeom>
          <a:solidFill>
            <a:srgbClr val="249ACB"/>
          </a:solidFill>
          <a:ln w="9525">
            <a:solidFill>
              <a:srgbClr val="249ACB"/>
            </a:solidFill>
            <a:prstDash val="solid"/>
          </a:ln>
        </p:spPr>
      </p:sp>
      <p:sp>
        <p:nvSpPr>
          <p:cNvPr id="5" name="Text 3"/>
          <p:cNvSpPr/>
          <p:nvPr/>
        </p:nvSpPr>
        <p:spPr>
          <a:xfrm>
            <a:off x="685800" y="2307031"/>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1</a:t>
            </a:r>
            <a:endParaRPr lang="de-CH" sz="1400" dirty="0"/>
          </a:p>
        </p:txBody>
      </p:sp>
      <p:sp>
        <p:nvSpPr>
          <p:cNvPr id="6" name="Text 4"/>
          <p:cNvSpPr/>
          <p:nvPr/>
        </p:nvSpPr>
        <p:spPr>
          <a:xfrm>
            <a:off x="1390650" y="2249424"/>
            <a:ext cx="4297680" cy="365760"/>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Zweck nennen</a:t>
            </a:r>
            <a:endParaRPr lang="de-CH" sz="1800" dirty="0"/>
          </a:p>
        </p:txBody>
      </p:sp>
      <p:sp>
        <p:nvSpPr>
          <p:cNvPr id="7" name="Text 5"/>
          <p:cNvSpPr/>
          <p:nvPr/>
        </p:nvSpPr>
        <p:spPr>
          <a:xfrm>
            <a:off x="1390650" y="2651760"/>
            <a:ext cx="4206240" cy="74371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«für eine Einladung», «für eine Folie»</a:t>
            </a:r>
            <a:endParaRPr lang="de-CH" sz="1575" dirty="0"/>
          </a:p>
        </p:txBody>
      </p:sp>
      <p:sp>
        <p:nvSpPr>
          <p:cNvPr id="8" name="Shape 6"/>
          <p:cNvSpPr/>
          <p:nvPr/>
        </p:nvSpPr>
        <p:spPr>
          <a:xfrm>
            <a:off x="685800" y="3468624"/>
            <a:ext cx="457200" cy="457200"/>
          </a:xfrm>
          <a:prstGeom prst="roundRect">
            <a:avLst>
              <a:gd name="adj" fmla="val 50000"/>
            </a:avLst>
          </a:prstGeom>
          <a:solidFill>
            <a:srgbClr val="249ACB"/>
          </a:solidFill>
          <a:ln w="9525">
            <a:solidFill>
              <a:srgbClr val="249ACB"/>
            </a:solidFill>
            <a:prstDash val="solid"/>
          </a:ln>
        </p:spPr>
      </p:sp>
      <p:sp>
        <p:nvSpPr>
          <p:cNvPr id="9" name="Text 7"/>
          <p:cNvSpPr/>
          <p:nvPr/>
        </p:nvSpPr>
        <p:spPr>
          <a:xfrm>
            <a:off x="685800" y="3535375"/>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2</a:t>
            </a:r>
            <a:endParaRPr lang="de-CH" sz="1400" dirty="0"/>
          </a:p>
        </p:txBody>
      </p:sp>
      <p:sp>
        <p:nvSpPr>
          <p:cNvPr id="10" name="Text 8"/>
          <p:cNvSpPr/>
          <p:nvPr/>
        </p:nvSpPr>
        <p:spPr>
          <a:xfrm>
            <a:off x="1390650" y="3477768"/>
            <a:ext cx="4297680" cy="365760"/>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Positiv beschreiben</a:t>
            </a:r>
            <a:endParaRPr lang="de-CH" sz="1800" dirty="0"/>
          </a:p>
        </p:txBody>
      </p:sp>
      <p:sp>
        <p:nvSpPr>
          <p:cNvPr id="11" name="Text 9"/>
          <p:cNvSpPr/>
          <p:nvPr/>
        </p:nvSpPr>
        <p:spPr>
          <a:xfrm>
            <a:off x="1390650" y="3880104"/>
            <a:ext cx="4206240" cy="74371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was zu sehen ist, nicht was fehlt</a:t>
            </a:r>
            <a:endParaRPr lang="de-CH" sz="1575" dirty="0"/>
          </a:p>
        </p:txBody>
      </p:sp>
      <p:sp>
        <p:nvSpPr>
          <p:cNvPr id="12" name="Shape 10"/>
          <p:cNvSpPr/>
          <p:nvPr/>
        </p:nvSpPr>
        <p:spPr>
          <a:xfrm>
            <a:off x="685800" y="4696968"/>
            <a:ext cx="457200" cy="457200"/>
          </a:xfrm>
          <a:prstGeom prst="roundRect">
            <a:avLst>
              <a:gd name="adj" fmla="val 50000"/>
            </a:avLst>
          </a:prstGeom>
          <a:solidFill>
            <a:srgbClr val="249ACB"/>
          </a:solidFill>
          <a:ln w="9525">
            <a:solidFill>
              <a:srgbClr val="249ACB"/>
            </a:solidFill>
            <a:prstDash val="solid"/>
          </a:ln>
        </p:spPr>
      </p:sp>
      <p:sp>
        <p:nvSpPr>
          <p:cNvPr id="13" name="Text 11"/>
          <p:cNvSpPr/>
          <p:nvPr/>
        </p:nvSpPr>
        <p:spPr>
          <a:xfrm>
            <a:off x="685800" y="4763719"/>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3</a:t>
            </a:r>
            <a:endParaRPr lang="de-CH" sz="1400" dirty="0"/>
          </a:p>
        </p:txBody>
      </p:sp>
      <p:sp>
        <p:nvSpPr>
          <p:cNvPr id="14" name="Text 12"/>
          <p:cNvSpPr/>
          <p:nvPr/>
        </p:nvSpPr>
        <p:spPr>
          <a:xfrm>
            <a:off x="1390650" y="4706112"/>
            <a:ext cx="4297680" cy="365760"/>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Text in Anführungszeichen</a:t>
            </a:r>
            <a:endParaRPr lang="de-CH" sz="1800" dirty="0"/>
          </a:p>
        </p:txBody>
      </p:sp>
      <p:sp>
        <p:nvSpPr>
          <p:cNvPr id="15" name="Text 13"/>
          <p:cNvSpPr/>
          <p:nvPr/>
        </p:nvSpPr>
        <p:spPr>
          <a:xfrm>
            <a:off x="1390650" y="5108448"/>
            <a:ext cx="4206240" cy="74371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Schrift, Farbe, Position dazu</a:t>
            </a:r>
            <a:endParaRPr lang="de-CH" sz="1575" dirty="0"/>
          </a:p>
        </p:txBody>
      </p:sp>
      <p:sp>
        <p:nvSpPr>
          <p:cNvPr id="16" name="Shape 14"/>
          <p:cNvSpPr/>
          <p:nvPr/>
        </p:nvSpPr>
        <p:spPr>
          <a:xfrm>
            <a:off x="6172200" y="2240280"/>
            <a:ext cx="457200" cy="457200"/>
          </a:xfrm>
          <a:prstGeom prst="roundRect">
            <a:avLst>
              <a:gd name="adj" fmla="val 50000"/>
            </a:avLst>
          </a:prstGeom>
          <a:solidFill>
            <a:srgbClr val="249ACB"/>
          </a:solidFill>
          <a:ln w="9525">
            <a:solidFill>
              <a:srgbClr val="249ACB"/>
            </a:solidFill>
            <a:prstDash val="solid"/>
          </a:ln>
        </p:spPr>
      </p:sp>
      <p:sp>
        <p:nvSpPr>
          <p:cNvPr id="17" name="Text 15"/>
          <p:cNvSpPr/>
          <p:nvPr/>
        </p:nvSpPr>
        <p:spPr>
          <a:xfrm>
            <a:off x="6172200" y="2307031"/>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4</a:t>
            </a:r>
            <a:endParaRPr lang="de-CH" sz="1400" dirty="0"/>
          </a:p>
        </p:txBody>
      </p:sp>
      <p:sp>
        <p:nvSpPr>
          <p:cNvPr id="18" name="Text 16"/>
          <p:cNvSpPr/>
          <p:nvPr/>
        </p:nvSpPr>
        <p:spPr>
          <a:xfrm>
            <a:off x="6877050" y="2249424"/>
            <a:ext cx="4297680" cy="365760"/>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Eine Änderung pro Schritt</a:t>
            </a:r>
            <a:endParaRPr lang="de-CH" sz="1800" dirty="0"/>
          </a:p>
        </p:txBody>
      </p:sp>
      <p:sp>
        <p:nvSpPr>
          <p:cNvPr id="19" name="Text 17"/>
          <p:cNvSpPr/>
          <p:nvPr/>
        </p:nvSpPr>
        <p:spPr>
          <a:xfrm>
            <a:off x="6877050" y="2651760"/>
            <a:ext cx="4206240" cy="74371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und sagen, was gleich bleibt</a:t>
            </a:r>
            <a:endParaRPr lang="de-CH" sz="1575" dirty="0"/>
          </a:p>
        </p:txBody>
      </p:sp>
      <p:sp>
        <p:nvSpPr>
          <p:cNvPr id="20" name="Shape 18"/>
          <p:cNvSpPr/>
          <p:nvPr/>
        </p:nvSpPr>
        <p:spPr>
          <a:xfrm>
            <a:off x="6172200" y="3468624"/>
            <a:ext cx="457200" cy="457200"/>
          </a:xfrm>
          <a:prstGeom prst="roundRect">
            <a:avLst>
              <a:gd name="adj" fmla="val 50000"/>
            </a:avLst>
          </a:prstGeom>
          <a:solidFill>
            <a:srgbClr val="249ACB"/>
          </a:solidFill>
          <a:ln w="9525">
            <a:solidFill>
              <a:srgbClr val="249ACB"/>
            </a:solidFill>
            <a:prstDash val="solid"/>
          </a:ln>
        </p:spPr>
      </p:sp>
      <p:sp>
        <p:nvSpPr>
          <p:cNvPr id="21" name="Text 19"/>
          <p:cNvSpPr/>
          <p:nvPr/>
        </p:nvSpPr>
        <p:spPr>
          <a:xfrm>
            <a:off x="6172200" y="3535375"/>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5</a:t>
            </a:r>
            <a:endParaRPr lang="de-CH" sz="1400" dirty="0"/>
          </a:p>
        </p:txBody>
      </p:sp>
      <p:sp>
        <p:nvSpPr>
          <p:cNvPr id="22" name="Text 20"/>
          <p:cNvSpPr/>
          <p:nvPr/>
        </p:nvSpPr>
        <p:spPr>
          <a:xfrm>
            <a:off x="6877050" y="3477768"/>
            <a:ext cx="4297680" cy="365760"/>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Referenzbilder benennen</a:t>
            </a:r>
            <a:endParaRPr lang="de-CH" sz="1800" dirty="0"/>
          </a:p>
        </p:txBody>
      </p:sp>
      <p:sp>
        <p:nvSpPr>
          <p:cNvPr id="23" name="Text 21"/>
          <p:cNvSpPr/>
          <p:nvPr/>
        </p:nvSpPr>
        <p:spPr>
          <a:xfrm>
            <a:off x="6877050" y="3880104"/>
            <a:ext cx="4206240" cy="74371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«Bild 1 für den Stil, Bild 2 für die Person»</a:t>
            </a:r>
            <a:endParaRPr lang="de-CH" sz="1575" dirty="0"/>
          </a:p>
        </p:txBody>
      </p:sp>
      <p:sp>
        <p:nvSpPr>
          <p:cNvPr id="24" name="Shape 22"/>
          <p:cNvSpPr/>
          <p:nvPr/>
        </p:nvSpPr>
        <p:spPr>
          <a:xfrm>
            <a:off x="6172200" y="4696968"/>
            <a:ext cx="457200" cy="457200"/>
          </a:xfrm>
          <a:prstGeom prst="roundRect">
            <a:avLst>
              <a:gd name="adj" fmla="val 50000"/>
            </a:avLst>
          </a:prstGeom>
          <a:solidFill>
            <a:srgbClr val="E8A317"/>
          </a:solidFill>
          <a:ln w="9525">
            <a:solidFill>
              <a:srgbClr val="E8A317"/>
            </a:solidFill>
            <a:prstDash val="solid"/>
          </a:ln>
        </p:spPr>
      </p:sp>
      <p:sp>
        <p:nvSpPr>
          <p:cNvPr id="25" name="Text 23"/>
          <p:cNvSpPr/>
          <p:nvPr/>
        </p:nvSpPr>
        <p:spPr>
          <a:xfrm>
            <a:off x="6172200" y="4763719"/>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0D1830"/>
                </a:solidFill>
                <a:latin typeface="Calibri" pitchFamily="34" charset="0"/>
                <a:ea typeface="Calibri" pitchFamily="34" charset="-122"/>
                <a:cs typeface="Calibri" pitchFamily="34" charset="-120"/>
              </a:rPr>
              <a:t>6</a:t>
            </a:r>
            <a:endParaRPr lang="de-CH" sz="1400" dirty="0"/>
          </a:p>
        </p:txBody>
      </p:sp>
      <p:sp>
        <p:nvSpPr>
          <p:cNvPr id="26" name="Text 24"/>
          <p:cNvSpPr/>
          <p:nvPr/>
        </p:nvSpPr>
        <p:spPr>
          <a:xfrm>
            <a:off x="6877050" y="4706112"/>
            <a:ext cx="4297680" cy="365760"/>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Feste Merkmale wiederholen</a:t>
            </a:r>
            <a:endParaRPr lang="de-CH" sz="1800" dirty="0"/>
          </a:p>
        </p:txBody>
      </p:sp>
      <p:sp>
        <p:nvSpPr>
          <p:cNvPr id="27" name="Text 25"/>
          <p:cNvSpPr/>
          <p:nvPr/>
        </p:nvSpPr>
        <p:spPr>
          <a:xfrm>
            <a:off x="6877050" y="5108448"/>
            <a:ext cx="4206240" cy="74371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für dieselbe Figur in mehreren Bildern</a:t>
            </a:r>
            <a:endParaRPr lang="de-CH" sz="1575" dirty="0"/>
          </a:p>
        </p:txBody>
      </p:sp>
      <p:sp>
        <p:nvSpPr>
          <p:cNvPr id="28" name="Text 26"/>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29" name="Text 27"/>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Bilder</a:t>
            </a:r>
            <a:endParaRPr lang="de-CH" sz="1050" dirty="0"/>
          </a:p>
        </p:txBody>
      </p:sp>
      <p:sp>
        <p:nvSpPr>
          <p:cNvPr id="30" name="Text 28"/>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36</a:t>
            </a:r>
            <a:endParaRPr lang="de-CH" sz="10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0d">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GRENZEN</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Ein schönes Bild ist noch kein richtiges Bild</a:t>
            </a:r>
            <a:endParaRPr lang="de-CH" sz="3600" dirty="0"/>
          </a:p>
        </p:txBody>
      </p:sp>
      <p:sp>
        <p:nvSpPr>
          <p:cNvPr id="4" name="Shape 2"/>
          <p:cNvSpPr/>
          <p:nvPr/>
        </p:nvSpPr>
        <p:spPr>
          <a:xfrm>
            <a:off x="685800" y="2240280"/>
            <a:ext cx="457200" cy="457200"/>
          </a:xfrm>
          <a:prstGeom prst="roundRect">
            <a:avLst>
              <a:gd name="adj" fmla="val 50000"/>
            </a:avLst>
          </a:prstGeom>
          <a:solidFill>
            <a:srgbClr val="249ACB"/>
          </a:solidFill>
          <a:ln w="9525">
            <a:solidFill>
              <a:srgbClr val="249ACB"/>
            </a:solidFill>
            <a:prstDash val="solid"/>
          </a:ln>
        </p:spPr>
      </p:sp>
      <p:sp>
        <p:nvSpPr>
          <p:cNvPr id="5" name="Text 3"/>
          <p:cNvSpPr/>
          <p:nvPr/>
        </p:nvSpPr>
        <p:spPr>
          <a:xfrm>
            <a:off x="685800" y="2307031"/>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01</a:t>
            </a:r>
            <a:endParaRPr lang="de-CH" sz="1400" dirty="0"/>
          </a:p>
        </p:txBody>
      </p:sp>
      <p:sp>
        <p:nvSpPr>
          <p:cNvPr id="6" name="Text 4"/>
          <p:cNvSpPr/>
          <p:nvPr/>
        </p:nvSpPr>
        <p:spPr>
          <a:xfrm>
            <a:off x="1390650" y="2249424"/>
            <a:ext cx="3143250" cy="599846"/>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Details und kleiner Text</a:t>
            </a:r>
            <a:endParaRPr lang="de-CH" sz="1800" dirty="0"/>
          </a:p>
        </p:txBody>
      </p:sp>
      <p:sp>
        <p:nvSpPr>
          <p:cNvPr id="7" name="Text 5"/>
          <p:cNvSpPr/>
          <p:nvPr/>
        </p:nvSpPr>
        <p:spPr>
          <a:xfrm>
            <a:off x="4810125" y="2267712"/>
            <a:ext cx="6235827" cy="599846"/>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Feine Beschriftungen, Zahlen und Diagramme sind oft fehlerhaft</a:t>
            </a:r>
            <a:endParaRPr lang="de-CH" sz="1575" dirty="0"/>
          </a:p>
        </p:txBody>
      </p:sp>
      <p:sp>
        <p:nvSpPr>
          <p:cNvPr id="8" name="Shape 6"/>
          <p:cNvSpPr/>
          <p:nvPr/>
        </p:nvSpPr>
        <p:spPr>
          <a:xfrm>
            <a:off x="685800" y="2977286"/>
            <a:ext cx="457200" cy="457200"/>
          </a:xfrm>
          <a:prstGeom prst="roundRect">
            <a:avLst>
              <a:gd name="adj" fmla="val 50000"/>
            </a:avLst>
          </a:prstGeom>
          <a:solidFill>
            <a:srgbClr val="249ACB"/>
          </a:solidFill>
          <a:ln w="9525">
            <a:solidFill>
              <a:srgbClr val="249ACB"/>
            </a:solidFill>
            <a:prstDash val="solid"/>
          </a:ln>
        </p:spPr>
      </p:sp>
      <p:sp>
        <p:nvSpPr>
          <p:cNvPr id="9" name="Text 7"/>
          <p:cNvSpPr/>
          <p:nvPr/>
        </p:nvSpPr>
        <p:spPr>
          <a:xfrm>
            <a:off x="685800" y="3044038"/>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02</a:t>
            </a:r>
            <a:endParaRPr lang="de-CH" sz="1400" dirty="0"/>
          </a:p>
        </p:txBody>
      </p:sp>
      <p:sp>
        <p:nvSpPr>
          <p:cNvPr id="10" name="Text 8"/>
          <p:cNvSpPr/>
          <p:nvPr/>
        </p:nvSpPr>
        <p:spPr>
          <a:xfrm>
            <a:off x="1390650" y="2986430"/>
            <a:ext cx="3143250" cy="599846"/>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Viele Änderungen</a:t>
            </a:r>
            <a:endParaRPr lang="de-CH" sz="1800" dirty="0"/>
          </a:p>
        </p:txBody>
      </p:sp>
      <p:sp>
        <p:nvSpPr>
          <p:cNvPr id="11" name="Text 9"/>
          <p:cNvSpPr/>
          <p:nvPr/>
        </p:nvSpPr>
        <p:spPr>
          <a:xfrm>
            <a:off x="4810125" y="3004718"/>
            <a:ext cx="6235827" cy="599846"/>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Gesichter, Hände und Layout verändern sich nach mehreren Schritten</a:t>
            </a:r>
            <a:endParaRPr lang="de-CH" sz="1575" dirty="0"/>
          </a:p>
        </p:txBody>
      </p:sp>
      <p:sp>
        <p:nvSpPr>
          <p:cNvPr id="12" name="Shape 10"/>
          <p:cNvSpPr/>
          <p:nvPr/>
        </p:nvSpPr>
        <p:spPr>
          <a:xfrm>
            <a:off x="685800" y="3714293"/>
            <a:ext cx="457200" cy="457200"/>
          </a:xfrm>
          <a:prstGeom prst="roundRect">
            <a:avLst>
              <a:gd name="adj" fmla="val 50000"/>
            </a:avLst>
          </a:prstGeom>
          <a:solidFill>
            <a:srgbClr val="249ACB"/>
          </a:solidFill>
          <a:ln w="9525">
            <a:solidFill>
              <a:srgbClr val="249ACB"/>
            </a:solidFill>
            <a:prstDash val="solid"/>
          </a:ln>
        </p:spPr>
      </p:sp>
      <p:sp>
        <p:nvSpPr>
          <p:cNvPr id="13" name="Text 11"/>
          <p:cNvSpPr/>
          <p:nvPr/>
        </p:nvSpPr>
        <p:spPr>
          <a:xfrm>
            <a:off x="685800" y="3781044"/>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03</a:t>
            </a:r>
            <a:endParaRPr lang="de-CH" sz="1400" dirty="0"/>
          </a:p>
        </p:txBody>
      </p:sp>
      <p:sp>
        <p:nvSpPr>
          <p:cNvPr id="14" name="Text 12"/>
          <p:cNvSpPr/>
          <p:nvPr/>
        </p:nvSpPr>
        <p:spPr>
          <a:xfrm>
            <a:off x="1390650" y="3723437"/>
            <a:ext cx="3143250" cy="599846"/>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Echte Personen und Marken</a:t>
            </a:r>
            <a:endParaRPr lang="de-CH" sz="1800" dirty="0"/>
          </a:p>
        </p:txBody>
      </p:sp>
      <p:sp>
        <p:nvSpPr>
          <p:cNvPr id="15" name="Text 13"/>
          <p:cNvSpPr/>
          <p:nvPr/>
        </p:nvSpPr>
        <p:spPr>
          <a:xfrm>
            <a:off x="4810125" y="3741725"/>
            <a:ext cx="6235827" cy="599846"/>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Nur mit Einwilligung; Logos und bekannte Figuren meiden</a:t>
            </a:r>
            <a:endParaRPr lang="de-CH" sz="1575" dirty="0"/>
          </a:p>
        </p:txBody>
      </p:sp>
      <p:sp>
        <p:nvSpPr>
          <p:cNvPr id="16" name="Shape 14"/>
          <p:cNvSpPr/>
          <p:nvPr/>
        </p:nvSpPr>
        <p:spPr>
          <a:xfrm>
            <a:off x="685800" y="4451299"/>
            <a:ext cx="457200" cy="457200"/>
          </a:xfrm>
          <a:prstGeom prst="roundRect">
            <a:avLst>
              <a:gd name="adj" fmla="val 50000"/>
            </a:avLst>
          </a:prstGeom>
          <a:solidFill>
            <a:srgbClr val="249ACB"/>
          </a:solidFill>
          <a:ln w="9525">
            <a:solidFill>
              <a:srgbClr val="249ACB"/>
            </a:solidFill>
            <a:prstDash val="solid"/>
          </a:ln>
        </p:spPr>
      </p:sp>
      <p:sp>
        <p:nvSpPr>
          <p:cNvPr id="17" name="Text 15"/>
          <p:cNvSpPr/>
          <p:nvPr/>
        </p:nvSpPr>
        <p:spPr>
          <a:xfrm>
            <a:off x="685800" y="4518050"/>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04</a:t>
            </a:r>
            <a:endParaRPr lang="de-CH" sz="1400" dirty="0"/>
          </a:p>
        </p:txBody>
      </p:sp>
      <p:sp>
        <p:nvSpPr>
          <p:cNvPr id="18" name="Text 16"/>
          <p:cNvSpPr/>
          <p:nvPr/>
        </p:nvSpPr>
        <p:spPr>
          <a:xfrm>
            <a:off x="1390650" y="4460443"/>
            <a:ext cx="3143250" cy="599846"/>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Urheberrecht</a:t>
            </a:r>
            <a:endParaRPr lang="de-CH" sz="1800" dirty="0"/>
          </a:p>
        </p:txBody>
      </p:sp>
      <p:sp>
        <p:nvSpPr>
          <p:cNvPr id="19" name="Text 17"/>
          <p:cNvSpPr/>
          <p:nvPr/>
        </p:nvSpPr>
        <p:spPr>
          <a:xfrm>
            <a:off x="4810125" y="4478731"/>
            <a:ext cx="6235827" cy="599846"/>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Keine fremden Fotos oder Werke ohne Rechte als Vorlage verwenden</a:t>
            </a:r>
            <a:endParaRPr lang="de-CH" sz="1575" dirty="0"/>
          </a:p>
        </p:txBody>
      </p:sp>
      <p:sp>
        <p:nvSpPr>
          <p:cNvPr id="20" name="Shape 18"/>
          <p:cNvSpPr/>
          <p:nvPr/>
        </p:nvSpPr>
        <p:spPr>
          <a:xfrm>
            <a:off x="685800" y="5188306"/>
            <a:ext cx="457200" cy="457200"/>
          </a:xfrm>
          <a:prstGeom prst="roundRect">
            <a:avLst>
              <a:gd name="adj" fmla="val 50000"/>
            </a:avLst>
          </a:prstGeom>
          <a:solidFill>
            <a:srgbClr val="E8A317"/>
          </a:solidFill>
          <a:ln w="9525">
            <a:solidFill>
              <a:srgbClr val="E8A317"/>
            </a:solidFill>
            <a:prstDash val="solid"/>
          </a:ln>
        </p:spPr>
      </p:sp>
      <p:sp>
        <p:nvSpPr>
          <p:cNvPr id="21" name="Text 19"/>
          <p:cNvSpPr/>
          <p:nvPr/>
        </p:nvSpPr>
        <p:spPr>
          <a:xfrm>
            <a:off x="685800" y="5255057"/>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0D1830"/>
                </a:solidFill>
                <a:latin typeface="Calibri" pitchFamily="34" charset="0"/>
                <a:ea typeface="Calibri" pitchFamily="34" charset="-122"/>
                <a:cs typeface="Calibri" pitchFamily="34" charset="-120"/>
              </a:rPr>
              <a:t>05</a:t>
            </a:r>
            <a:endParaRPr lang="de-CH" sz="1400" dirty="0"/>
          </a:p>
        </p:txBody>
      </p:sp>
      <p:sp>
        <p:nvSpPr>
          <p:cNvPr id="22" name="Text 20"/>
          <p:cNvSpPr/>
          <p:nvPr/>
        </p:nvSpPr>
        <p:spPr>
          <a:xfrm>
            <a:off x="1390650" y="5197450"/>
            <a:ext cx="3143250" cy="599846"/>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Kennzeichnen</a:t>
            </a:r>
            <a:endParaRPr lang="de-CH" sz="1800" dirty="0"/>
          </a:p>
        </p:txBody>
      </p:sp>
      <p:sp>
        <p:nvSpPr>
          <p:cNvPr id="23" name="Text 21"/>
          <p:cNvSpPr/>
          <p:nvPr/>
        </p:nvSpPr>
        <p:spPr>
          <a:xfrm>
            <a:off x="4810125" y="5215738"/>
            <a:ext cx="6235827" cy="599846"/>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Bilder tragen unsichtbare Wasserzeichen; realistische KI-Bilder offenlegen</a:t>
            </a:r>
            <a:endParaRPr lang="de-CH" sz="1575" dirty="0"/>
          </a:p>
        </p:txBody>
      </p:sp>
      <p:sp>
        <p:nvSpPr>
          <p:cNvPr id="24" name="Text 22"/>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25" name="Text 23"/>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Bilder</a:t>
            </a:r>
            <a:endParaRPr lang="de-CH" sz="1050" dirty="0"/>
          </a:p>
        </p:txBody>
      </p:sp>
      <p:sp>
        <p:nvSpPr>
          <p:cNvPr id="26" name="Text 24"/>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37</a:t>
            </a:r>
            <a:endParaRPr lang="de-CH" sz="10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1">
    <p:bg>
      <p:bgPr>
        <a:solidFill>
          <a:srgbClr val="F7F4EC"/>
        </a:solidFill>
      </p:bgPr>
    </p:bg>
    <p:spTree>
      <p:nvGrpSpPr>
        <p:cNvPr id="1" name=""/>
        <p:cNvGrpSpPr/>
        <p:nvPr/>
      </p:nvGrpSpPr>
      <p:grpSpPr>
        <a:xfrm>
          <a:off x="0" y="0"/>
          <a:ext cx="0" cy="0"/>
          <a:chOff x="0" y="0"/>
          <a:chExt cx="0" cy="0"/>
        </a:xfrm>
      </p:grpSpPr>
      <p:pic>
        <p:nvPicPr>
          <p:cNvPr id="2" name="Image 0" descr="recherche.jpg">    </p:cNvPr>
          <p:cNvPicPr>
            <a:picLocks noChangeAspect="1"/>
          </p:cNvPicPr>
          <p:nvPr/>
        </p:nvPicPr>
        <p:blipFill>
          <a:blip r:embed="rId1"/>
          <a:srcRect l="16926" r="16926" t="0" b="0"/>
          <a:stretch/>
        </p:blipFill>
        <p:spPr>
          <a:xfrm>
            <a:off x="4063898" y="0"/>
            <a:ext cx="8127797" cy="6858000"/>
          </a:xfrm>
          <a:prstGeom prst="rect">
            <a:avLst/>
          </a:prstGeom>
        </p:spPr>
      </p:pic>
      <p:sp>
        <p:nvSpPr>
          <p:cNvPr id="3" name="Text 0"/>
          <p:cNvSpPr/>
          <p:nvPr/>
        </p:nvSpPr>
        <p:spPr>
          <a:xfrm>
            <a:off x="685800" y="590550"/>
            <a:ext cx="2816352" cy="45720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RECHERCHE UND HALLUZINATIONEN</a:t>
            </a:r>
            <a:endParaRPr lang="de-CH" sz="1050" dirty="0"/>
          </a:p>
        </p:txBody>
      </p:sp>
      <p:sp>
        <p:nvSpPr>
          <p:cNvPr id="4" name="Text 1"/>
          <p:cNvSpPr/>
          <p:nvPr/>
        </p:nvSpPr>
        <p:spPr>
          <a:xfrm>
            <a:off x="685800" y="1257300"/>
            <a:ext cx="2852928" cy="946404"/>
          </a:xfrm>
          <a:prstGeom prst="rect">
            <a:avLst/>
          </a:prstGeom>
          <a:noFill/>
          <a:ln/>
        </p:spPr>
        <p:txBody>
          <a:bodyPr wrap="square" lIns="91440" tIns="0" rIns="0" bIns="0" rtlCol="0" anchor="t"/>
          <a:lstStyle/>
          <a:p>
            <a:pPr indent="0" marL="0">
              <a:lnSpc>
                <a:spcPct val="110000"/>
              </a:lnSpc>
              <a:buNone/>
            </a:pPr>
            <a:r>
              <a:rPr lang="de-CH" altLang="en-US" sz="3000" b="1" dirty="0">
                <a:solidFill>
                  <a:srgbClr val="0D1830"/>
                </a:solidFill>
                <a:latin typeface="Calibri Light" pitchFamily="34" charset="0"/>
                <a:ea typeface="Calibri Light" pitchFamily="34" charset="-122"/>
                <a:cs typeface="Calibri Light" pitchFamily="34" charset="-120"/>
              </a:rPr>
              <a:t>Plausibel ist kein Beleg</a:t>
            </a:r>
            <a:endParaRPr lang="de-CH" sz="3000" dirty="0"/>
          </a:p>
        </p:txBody>
      </p:sp>
      <p:sp>
        <p:nvSpPr>
          <p:cNvPr id="5" name="Text 2"/>
          <p:cNvSpPr/>
          <p:nvPr/>
        </p:nvSpPr>
        <p:spPr>
          <a:xfrm>
            <a:off x="685800" y="2386584"/>
            <a:ext cx="2852928" cy="1188720"/>
          </a:xfrm>
          <a:prstGeom prst="rect">
            <a:avLst/>
          </a:prstGeom>
          <a:noFill/>
          <a:ln/>
        </p:spPr>
        <p:txBody>
          <a:bodyPr wrap="square" lIns="91440" tIns="0" rIns="0" bIns="0" rtlCol="0" anchor="t"/>
          <a:lstStyle/>
          <a:p>
            <a:pPr indent="0" marL="0">
              <a:lnSpc>
                <a:spcPct val="110000"/>
              </a:lnSpc>
              <a:buNone/>
            </a:pPr>
            <a:r>
              <a:rPr lang="de-CH" altLang="en-US" sz="1800" dirty="0">
                <a:solidFill>
                  <a:srgbClr val="566173"/>
                </a:solidFill>
                <a:latin typeface="Calibri" pitchFamily="34" charset="0"/>
                <a:ea typeface="Calibri" pitchFamily="34" charset="-122"/>
                <a:cs typeface="Calibri" pitchFamily="34" charset="-120"/>
              </a:rPr>
              <a:t>KI formuliert gut. Du entscheidest, was geprüft werden muss.</a:t>
            </a:r>
            <a:endParaRPr lang="de-CH" sz="1800" dirty="0"/>
          </a:p>
        </p:txBody>
      </p:sp>
      <p:sp>
        <p:nvSpPr>
          <p:cNvPr id="6" name="Shape 3"/>
          <p:cNvSpPr/>
          <p:nvPr/>
        </p:nvSpPr>
        <p:spPr>
          <a:xfrm>
            <a:off x="0" y="6291072"/>
            <a:ext cx="12191695" cy="566928"/>
          </a:xfrm>
          <a:prstGeom prst="rect">
            <a:avLst>
              <a:gd name="adj" fmla="val 24194"/>
            </a:avLst>
          </a:prstGeom>
          <a:solidFill>
            <a:srgbClr val="F7F4EC"/>
          </a:solidFill>
          <a:ln w="9525">
            <a:solidFill>
              <a:srgbClr val="F7F4EC"/>
            </a:solidFill>
            <a:prstDash val="solid"/>
          </a:ln>
        </p:spPr>
      </p:sp>
      <p:sp>
        <p:nvSpPr>
          <p:cNvPr id="7" name="Text 4"/>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8" name="Text 5"/>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Recherche</a:t>
            </a:r>
            <a:endParaRPr lang="de-CH" sz="1050" dirty="0"/>
          </a:p>
        </p:txBody>
      </p:sp>
      <p:sp>
        <p:nvSpPr>
          <p:cNvPr id="9" name="Text 6"/>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38</a:t>
            </a:r>
            <a:endParaRPr lang="de-CH" sz="10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2">
    <p:bg>
      <p:bgPr>
        <a:solidFill>
          <a:srgbClr val="F7E5E8"/>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A52D3B"/>
                </a:solidFill>
                <a:latin typeface="Calibri" pitchFamily="34" charset="0"/>
                <a:ea typeface="Calibri" pitchFamily="34" charset="-122"/>
                <a:cs typeface="Calibri" pitchFamily="34" charset="-120"/>
              </a:rPr>
              <a:t>FINDE DEN FEHLER</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Plausibel? Prüfen!</a:t>
            </a:r>
            <a:endParaRPr lang="de-CH" sz="3600" dirty="0"/>
          </a:p>
        </p:txBody>
      </p:sp>
      <p:sp>
        <p:nvSpPr>
          <p:cNvPr id="4" name="Shape 2"/>
          <p:cNvSpPr/>
          <p:nvPr/>
        </p:nvSpPr>
        <p:spPr>
          <a:xfrm>
            <a:off x="1047750" y="2381250"/>
            <a:ext cx="10096500" cy="1920240"/>
          </a:xfrm>
          <a:prstGeom prst="roundRect">
            <a:avLst>
              <a:gd name="adj" fmla="val 7143"/>
            </a:avLst>
          </a:prstGeom>
          <a:solidFill>
            <a:srgbClr val="FFFFFF"/>
          </a:solidFill>
          <a:ln w="12700">
            <a:solidFill>
              <a:srgbClr val="A52D3B"/>
            </a:solidFill>
            <a:prstDash val="solid"/>
          </a:ln>
        </p:spPr>
      </p:sp>
      <p:sp>
        <p:nvSpPr>
          <p:cNvPr id="5" name="Text 3"/>
          <p:cNvSpPr/>
          <p:nvPr/>
        </p:nvSpPr>
        <p:spPr>
          <a:xfrm>
            <a:off x="1558290" y="2660904"/>
            <a:ext cx="9166860" cy="1362456"/>
          </a:xfrm>
          <a:prstGeom prst="rect">
            <a:avLst/>
          </a:prstGeom>
          <a:noFill/>
          <a:ln/>
        </p:spPr>
        <p:txBody>
          <a:bodyPr wrap="square" lIns="0" tIns="0" rIns="0" bIns="0" rtlCol="0" anchor="ctr"/>
          <a:lstStyle/>
          <a:p>
            <a:pPr algn="ctr" indent="0" marL="0">
              <a:lnSpc>
                <a:spcPct val="110000"/>
              </a:lnSpc>
              <a:buNone/>
            </a:pPr>
            <a:r>
              <a:rPr lang="de-CH" altLang="en-US" sz="2025" dirty="0">
                <a:solidFill>
                  <a:srgbClr val="0D1830"/>
                </a:solidFill>
                <a:latin typeface="Calibri" pitchFamily="34" charset="0"/>
                <a:ea typeface="Calibri" pitchFamily="34" charset="-122"/>
                <a:cs typeface="Calibri" pitchFamily="34" charset="-120"/>
              </a:rPr>
              <a:t>«Laut der Studie ‹Homeoffice im Gebirge› des Bündner Instituts für Arbeitsforschung (2024) arbeiten 2'418 Personen im Kanton nur noch von zu Hause. Der Kurs heute dauert sechs Lektionen à 50 Minuten, also 5 Stunden 50 Minuten.»</a:t>
            </a:r>
            <a:endParaRPr lang="de-CH" sz="2025" dirty="0"/>
          </a:p>
        </p:txBody>
      </p:sp>
      <p:sp>
        <p:nvSpPr>
          <p:cNvPr id="6" name="Shape 4"/>
          <p:cNvSpPr/>
          <p:nvPr/>
        </p:nvSpPr>
        <p:spPr>
          <a:xfrm>
            <a:off x="1200150" y="4686300"/>
            <a:ext cx="2290115" cy="552450"/>
          </a:xfrm>
          <a:prstGeom prst="roundRect">
            <a:avLst>
              <a:gd name="adj" fmla="val 24828"/>
            </a:avLst>
          </a:prstGeom>
          <a:solidFill>
            <a:srgbClr val="FFFFFF"/>
          </a:solidFill>
          <a:ln w="9525">
            <a:solidFill>
              <a:srgbClr val="FFFFFF"/>
            </a:solidFill>
            <a:prstDash val="solid"/>
          </a:ln>
        </p:spPr>
      </p:sp>
      <p:sp>
        <p:nvSpPr>
          <p:cNvPr id="7" name="Text 5"/>
          <p:cNvSpPr/>
          <p:nvPr/>
        </p:nvSpPr>
        <p:spPr>
          <a:xfrm>
            <a:off x="1428750" y="4832604"/>
            <a:ext cx="1832915" cy="268986"/>
          </a:xfrm>
          <a:prstGeom prst="rect">
            <a:avLst/>
          </a:prstGeom>
          <a:noFill/>
          <a:ln/>
        </p:spPr>
        <p:txBody>
          <a:bodyPr wrap="square" lIns="0" tIns="0" rIns="0" bIns="0" rtlCol="0" anchor="t"/>
          <a:lstStyle/>
          <a:p>
            <a:pPr algn="ctr" indent="0" marL="0">
              <a:lnSpc>
                <a:spcPct val="110000"/>
              </a:lnSpc>
              <a:buNone/>
            </a:pPr>
            <a:r>
              <a:rPr lang="de-CH" altLang="en-US" sz="1400" b="1" dirty="0">
                <a:solidFill>
                  <a:srgbClr val="A52D3B"/>
                </a:solidFill>
                <a:latin typeface="Calibri" pitchFamily="34" charset="0"/>
                <a:ea typeface="Calibri" pitchFamily="34" charset="-122"/>
                <a:cs typeface="Calibri" pitchFamily="34" charset="-120"/>
              </a:rPr>
              <a:t>Quelle?</a:t>
            </a:r>
            <a:endParaRPr lang="de-CH" sz="1400" dirty="0"/>
          </a:p>
        </p:txBody>
      </p:sp>
      <p:sp>
        <p:nvSpPr>
          <p:cNvPr id="8" name="Shape 6"/>
          <p:cNvSpPr/>
          <p:nvPr/>
        </p:nvSpPr>
        <p:spPr>
          <a:xfrm>
            <a:off x="3700577" y="4686300"/>
            <a:ext cx="2290115" cy="552450"/>
          </a:xfrm>
          <a:prstGeom prst="roundRect">
            <a:avLst>
              <a:gd name="adj" fmla="val 24828"/>
            </a:avLst>
          </a:prstGeom>
          <a:solidFill>
            <a:srgbClr val="FFFFFF"/>
          </a:solidFill>
          <a:ln w="9525">
            <a:solidFill>
              <a:srgbClr val="FFFFFF"/>
            </a:solidFill>
            <a:prstDash val="solid"/>
          </a:ln>
        </p:spPr>
      </p:sp>
      <p:sp>
        <p:nvSpPr>
          <p:cNvPr id="9" name="Text 7"/>
          <p:cNvSpPr/>
          <p:nvPr/>
        </p:nvSpPr>
        <p:spPr>
          <a:xfrm>
            <a:off x="3929177" y="4832604"/>
            <a:ext cx="1832915" cy="268986"/>
          </a:xfrm>
          <a:prstGeom prst="rect">
            <a:avLst/>
          </a:prstGeom>
          <a:noFill/>
          <a:ln/>
        </p:spPr>
        <p:txBody>
          <a:bodyPr wrap="square" lIns="0" tIns="0" rIns="0" bIns="0" rtlCol="0" anchor="t"/>
          <a:lstStyle/>
          <a:p>
            <a:pPr algn="ctr" indent="0" marL="0">
              <a:lnSpc>
                <a:spcPct val="110000"/>
              </a:lnSpc>
              <a:buNone/>
            </a:pPr>
            <a:r>
              <a:rPr lang="de-CH" altLang="en-US" sz="1400" b="1" dirty="0">
                <a:solidFill>
                  <a:srgbClr val="A52D3B"/>
                </a:solidFill>
                <a:latin typeface="Calibri" pitchFamily="34" charset="0"/>
                <a:ea typeface="Calibri" pitchFamily="34" charset="-122"/>
                <a:cs typeface="Calibri" pitchFamily="34" charset="-120"/>
              </a:rPr>
              <a:t>Zahl?</a:t>
            </a:r>
            <a:endParaRPr lang="de-CH" sz="1400" dirty="0"/>
          </a:p>
        </p:txBody>
      </p:sp>
      <p:sp>
        <p:nvSpPr>
          <p:cNvPr id="10" name="Shape 8"/>
          <p:cNvSpPr/>
          <p:nvPr/>
        </p:nvSpPr>
        <p:spPr>
          <a:xfrm>
            <a:off x="6201004" y="4686300"/>
            <a:ext cx="2290115" cy="552450"/>
          </a:xfrm>
          <a:prstGeom prst="roundRect">
            <a:avLst>
              <a:gd name="adj" fmla="val 24828"/>
            </a:avLst>
          </a:prstGeom>
          <a:solidFill>
            <a:srgbClr val="FFFFFF"/>
          </a:solidFill>
          <a:ln w="9525">
            <a:solidFill>
              <a:srgbClr val="FFFFFF"/>
            </a:solidFill>
            <a:prstDash val="solid"/>
          </a:ln>
        </p:spPr>
      </p:sp>
      <p:sp>
        <p:nvSpPr>
          <p:cNvPr id="11" name="Text 9"/>
          <p:cNvSpPr/>
          <p:nvPr/>
        </p:nvSpPr>
        <p:spPr>
          <a:xfrm>
            <a:off x="6429604" y="4832604"/>
            <a:ext cx="1832915" cy="268986"/>
          </a:xfrm>
          <a:prstGeom prst="rect">
            <a:avLst/>
          </a:prstGeom>
          <a:noFill/>
          <a:ln/>
        </p:spPr>
        <p:txBody>
          <a:bodyPr wrap="square" lIns="0" tIns="0" rIns="0" bIns="0" rtlCol="0" anchor="t"/>
          <a:lstStyle/>
          <a:p>
            <a:pPr algn="ctr" indent="0" marL="0">
              <a:lnSpc>
                <a:spcPct val="110000"/>
              </a:lnSpc>
              <a:buNone/>
            </a:pPr>
            <a:r>
              <a:rPr lang="de-CH" altLang="en-US" sz="1400" b="1" dirty="0">
                <a:solidFill>
                  <a:srgbClr val="A52D3B"/>
                </a:solidFill>
                <a:latin typeface="Calibri" pitchFamily="34" charset="0"/>
                <a:ea typeface="Calibri" pitchFamily="34" charset="-122"/>
                <a:cs typeface="Calibri" pitchFamily="34" charset="-120"/>
              </a:rPr>
              <a:t>Rechnung?</a:t>
            </a:r>
            <a:endParaRPr lang="de-CH" sz="1400" dirty="0"/>
          </a:p>
        </p:txBody>
      </p:sp>
      <p:sp>
        <p:nvSpPr>
          <p:cNvPr id="12" name="Shape 10"/>
          <p:cNvSpPr/>
          <p:nvPr/>
        </p:nvSpPr>
        <p:spPr>
          <a:xfrm>
            <a:off x="8701430" y="4686300"/>
            <a:ext cx="2290115" cy="552450"/>
          </a:xfrm>
          <a:prstGeom prst="roundRect">
            <a:avLst>
              <a:gd name="adj" fmla="val 24828"/>
            </a:avLst>
          </a:prstGeom>
          <a:solidFill>
            <a:srgbClr val="FFFFFF"/>
          </a:solidFill>
          <a:ln w="9525">
            <a:solidFill>
              <a:srgbClr val="FFFFFF"/>
            </a:solidFill>
            <a:prstDash val="solid"/>
          </a:ln>
        </p:spPr>
      </p:sp>
      <p:sp>
        <p:nvSpPr>
          <p:cNvPr id="13" name="Text 11"/>
          <p:cNvSpPr/>
          <p:nvPr/>
        </p:nvSpPr>
        <p:spPr>
          <a:xfrm>
            <a:off x="8930030" y="4832604"/>
            <a:ext cx="1832915" cy="268986"/>
          </a:xfrm>
          <a:prstGeom prst="rect">
            <a:avLst/>
          </a:prstGeom>
          <a:noFill/>
          <a:ln/>
        </p:spPr>
        <p:txBody>
          <a:bodyPr wrap="square" lIns="0" tIns="0" rIns="0" bIns="0" rtlCol="0" anchor="t"/>
          <a:lstStyle/>
          <a:p>
            <a:pPr algn="ctr" indent="0" marL="0">
              <a:lnSpc>
                <a:spcPct val="110000"/>
              </a:lnSpc>
              <a:buNone/>
            </a:pPr>
            <a:r>
              <a:rPr lang="de-CH" altLang="en-US" sz="1400" b="1" dirty="0">
                <a:solidFill>
                  <a:srgbClr val="A52D3B"/>
                </a:solidFill>
                <a:latin typeface="Calibri" pitchFamily="34" charset="0"/>
                <a:ea typeface="Calibri" pitchFamily="34" charset="-122"/>
                <a:cs typeface="Calibri" pitchFamily="34" charset="-120"/>
              </a:rPr>
              <a:t>Unsicherheit?</a:t>
            </a:r>
            <a:endParaRPr lang="de-CH" sz="1400" dirty="0"/>
          </a:p>
        </p:txBody>
      </p:sp>
      <p:sp>
        <p:nvSpPr>
          <p:cNvPr id="14" name="Text 12"/>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5" name="Text 13"/>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Recherche</a:t>
            </a:r>
            <a:endParaRPr lang="de-CH" sz="1050" dirty="0"/>
          </a:p>
        </p:txBody>
      </p:sp>
      <p:sp>
        <p:nvSpPr>
          <p:cNvPr id="16" name="Text 14"/>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39</a:t>
            </a:r>
            <a:endParaRPr lang="de-CH" sz="10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33">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DER 6ER-CHECK</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Sechs Fragen vor dem Weiterverwenden</a:t>
            </a:r>
            <a:endParaRPr lang="de-CH" sz="3600" dirty="0"/>
          </a:p>
        </p:txBody>
      </p:sp>
      <p:sp>
        <p:nvSpPr>
          <p:cNvPr id="4" name="Shape 2"/>
          <p:cNvSpPr/>
          <p:nvPr/>
        </p:nvSpPr>
        <p:spPr>
          <a:xfrm>
            <a:off x="685800" y="2240280"/>
            <a:ext cx="457200" cy="457200"/>
          </a:xfrm>
          <a:prstGeom prst="roundRect">
            <a:avLst>
              <a:gd name="adj" fmla="val 50000"/>
            </a:avLst>
          </a:prstGeom>
          <a:solidFill>
            <a:srgbClr val="249ACB"/>
          </a:solidFill>
          <a:ln w="9525">
            <a:solidFill>
              <a:srgbClr val="249ACB"/>
            </a:solidFill>
            <a:prstDash val="solid"/>
          </a:ln>
        </p:spPr>
      </p:sp>
      <p:sp>
        <p:nvSpPr>
          <p:cNvPr id="5" name="Text 3"/>
          <p:cNvSpPr/>
          <p:nvPr/>
        </p:nvSpPr>
        <p:spPr>
          <a:xfrm>
            <a:off x="685800" y="2307031"/>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1</a:t>
            </a:r>
            <a:endParaRPr lang="de-CH" sz="1400" dirty="0"/>
          </a:p>
        </p:txBody>
      </p:sp>
      <p:sp>
        <p:nvSpPr>
          <p:cNvPr id="6" name="Text 4"/>
          <p:cNvSpPr/>
          <p:nvPr/>
        </p:nvSpPr>
        <p:spPr>
          <a:xfrm>
            <a:off x="1390650" y="2249424"/>
            <a:ext cx="4297680" cy="365760"/>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Quelle</a:t>
            </a:r>
            <a:endParaRPr lang="de-CH" sz="1800" dirty="0"/>
          </a:p>
        </p:txBody>
      </p:sp>
      <p:sp>
        <p:nvSpPr>
          <p:cNvPr id="7" name="Text 5"/>
          <p:cNvSpPr/>
          <p:nvPr/>
        </p:nvSpPr>
        <p:spPr>
          <a:xfrm>
            <a:off x="1390650" y="2651760"/>
            <a:ext cx="4206240" cy="74371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Existiert sie, und führt der Link zum Inhalt?</a:t>
            </a:r>
            <a:endParaRPr lang="de-CH" sz="1575" dirty="0"/>
          </a:p>
        </p:txBody>
      </p:sp>
      <p:sp>
        <p:nvSpPr>
          <p:cNvPr id="8" name="Shape 6"/>
          <p:cNvSpPr/>
          <p:nvPr/>
        </p:nvSpPr>
        <p:spPr>
          <a:xfrm>
            <a:off x="685800" y="3468624"/>
            <a:ext cx="457200" cy="457200"/>
          </a:xfrm>
          <a:prstGeom prst="roundRect">
            <a:avLst>
              <a:gd name="adj" fmla="val 50000"/>
            </a:avLst>
          </a:prstGeom>
          <a:solidFill>
            <a:srgbClr val="249ACB"/>
          </a:solidFill>
          <a:ln w="9525">
            <a:solidFill>
              <a:srgbClr val="249ACB"/>
            </a:solidFill>
            <a:prstDash val="solid"/>
          </a:ln>
        </p:spPr>
      </p:sp>
      <p:sp>
        <p:nvSpPr>
          <p:cNvPr id="9" name="Text 7"/>
          <p:cNvSpPr/>
          <p:nvPr/>
        </p:nvSpPr>
        <p:spPr>
          <a:xfrm>
            <a:off x="685800" y="3535375"/>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2</a:t>
            </a:r>
            <a:endParaRPr lang="de-CH" sz="1400" dirty="0"/>
          </a:p>
        </p:txBody>
      </p:sp>
      <p:sp>
        <p:nvSpPr>
          <p:cNvPr id="10" name="Text 8"/>
          <p:cNvSpPr/>
          <p:nvPr/>
        </p:nvSpPr>
        <p:spPr>
          <a:xfrm>
            <a:off x="1390650" y="3477768"/>
            <a:ext cx="4297680" cy="365760"/>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Datum</a:t>
            </a:r>
            <a:endParaRPr lang="de-CH" sz="1800" dirty="0"/>
          </a:p>
        </p:txBody>
      </p:sp>
      <p:sp>
        <p:nvSpPr>
          <p:cNvPr id="11" name="Text 9"/>
          <p:cNvSpPr/>
          <p:nvPr/>
        </p:nvSpPr>
        <p:spPr>
          <a:xfrm>
            <a:off x="1390650" y="3880104"/>
            <a:ext cx="4206240" cy="74371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Passt der Stand zur Aussage?</a:t>
            </a:r>
            <a:endParaRPr lang="de-CH" sz="1575" dirty="0"/>
          </a:p>
        </p:txBody>
      </p:sp>
      <p:sp>
        <p:nvSpPr>
          <p:cNvPr id="12" name="Shape 10"/>
          <p:cNvSpPr/>
          <p:nvPr/>
        </p:nvSpPr>
        <p:spPr>
          <a:xfrm>
            <a:off x="685800" y="4696968"/>
            <a:ext cx="457200" cy="457200"/>
          </a:xfrm>
          <a:prstGeom prst="roundRect">
            <a:avLst>
              <a:gd name="adj" fmla="val 50000"/>
            </a:avLst>
          </a:prstGeom>
          <a:solidFill>
            <a:srgbClr val="249ACB"/>
          </a:solidFill>
          <a:ln w="9525">
            <a:solidFill>
              <a:srgbClr val="249ACB"/>
            </a:solidFill>
            <a:prstDash val="solid"/>
          </a:ln>
        </p:spPr>
      </p:sp>
      <p:sp>
        <p:nvSpPr>
          <p:cNvPr id="13" name="Text 11"/>
          <p:cNvSpPr/>
          <p:nvPr/>
        </p:nvSpPr>
        <p:spPr>
          <a:xfrm>
            <a:off x="685800" y="4763719"/>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3</a:t>
            </a:r>
            <a:endParaRPr lang="de-CH" sz="1400" dirty="0"/>
          </a:p>
        </p:txBody>
      </p:sp>
      <p:sp>
        <p:nvSpPr>
          <p:cNvPr id="14" name="Text 12"/>
          <p:cNvSpPr/>
          <p:nvPr/>
        </p:nvSpPr>
        <p:spPr>
          <a:xfrm>
            <a:off x="1390650" y="4706112"/>
            <a:ext cx="4297680" cy="365760"/>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Zitat</a:t>
            </a:r>
            <a:endParaRPr lang="de-CH" sz="1800" dirty="0"/>
          </a:p>
        </p:txBody>
      </p:sp>
      <p:sp>
        <p:nvSpPr>
          <p:cNvPr id="15" name="Text 13"/>
          <p:cNvSpPr/>
          <p:nvPr/>
        </p:nvSpPr>
        <p:spPr>
          <a:xfrm>
            <a:off x="1390650" y="5108448"/>
            <a:ext cx="4206240" cy="74371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Steht der Wortlaut wirklich so in der Quelle?</a:t>
            </a:r>
            <a:endParaRPr lang="de-CH" sz="1575" dirty="0"/>
          </a:p>
        </p:txBody>
      </p:sp>
      <p:sp>
        <p:nvSpPr>
          <p:cNvPr id="16" name="Shape 14"/>
          <p:cNvSpPr/>
          <p:nvPr/>
        </p:nvSpPr>
        <p:spPr>
          <a:xfrm>
            <a:off x="6172200" y="2240280"/>
            <a:ext cx="457200" cy="457200"/>
          </a:xfrm>
          <a:prstGeom prst="roundRect">
            <a:avLst>
              <a:gd name="adj" fmla="val 50000"/>
            </a:avLst>
          </a:prstGeom>
          <a:solidFill>
            <a:srgbClr val="249ACB"/>
          </a:solidFill>
          <a:ln w="9525">
            <a:solidFill>
              <a:srgbClr val="249ACB"/>
            </a:solidFill>
            <a:prstDash val="solid"/>
          </a:ln>
        </p:spPr>
      </p:sp>
      <p:sp>
        <p:nvSpPr>
          <p:cNvPr id="17" name="Text 15"/>
          <p:cNvSpPr/>
          <p:nvPr/>
        </p:nvSpPr>
        <p:spPr>
          <a:xfrm>
            <a:off x="6172200" y="2307031"/>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4</a:t>
            </a:r>
            <a:endParaRPr lang="de-CH" sz="1400" dirty="0"/>
          </a:p>
        </p:txBody>
      </p:sp>
      <p:sp>
        <p:nvSpPr>
          <p:cNvPr id="18" name="Text 16"/>
          <p:cNvSpPr/>
          <p:nvPr/>
        </p:nvSpPr>
        <p:spPr>
          <a:xfrm>
            <a:off x="6877050" y="2249424"/>
            <a:ext cx="4297680" cy="365760"/>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Zahl</a:t>
            </a:r>
            <a:endParaRPr lang="de-CH" sz="1800" dirty="0"/>
          </a:p>
        </p:txBody>
      </p:sp>
      <p:sp>
        <p:nvSpPr>
          <p:cNvPr id="19" name="Text 17"/>
          <p:cNvSpPr/>
          <p:nvPr/>
        </p:nvSpPr>
        <p:spPr>
          <a:xfrm>
            <a:off x="6877050" y="2651760"/>
            <a:ext cx="4206240" cy="74371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Einheit, Rechenweg, Bezugsgrösse</a:t>
            </a:r>
            <a:endParaRPr lang="de-CH" sz="1575" dirty="0"/>
          </a:p>
        </p:txBody>
      </p:sp>
      <p:sp>
        <p:nvSpPr>
          <p:cNvPr id="20" name="Shape 18"/>
          <p:cNvSpPr/>
          <p:nvPr/>
        </p:nvSpPr>
        <p:spPr>
          <a:xfrm>
            <a:off x="6172200" y="3468624"/>
            <a:ext cx="457200" cy="457200"/>
          </a:xfrm>
          <a:prstGeom prst="roundRect">
            <a:avLst>
              <a:gd name="adj" fmla="val 50000"/>
            </a:avLst>
          </a:prstGeom>
          <a:solidFill>
            <a:srgbClr val="249ACB"/>
          </a:solidFill>
          <a:ln w="9525">
            <a:solidFill>
              <a:srgbClr val="249ACB"/>
            </a:solidFill>
            <a:prstDash val="solid"/>
          </a:ln>
        </p:spPr>
      </p:sp>
      <p:sp>
        <p:nvSpPr>
          <p:cNvPr id="21" name="Text 19"/>
          <p:cNvSpPr/>
          <p:nvPr/>
        </p:nvSpPr>
        <p:spPr>
          <a:xfrm>
            <a:off x="6172200" y="3535375"/>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5</a:t>
            </a:r>
            <a:endParaRPr lang="de-CH" sz="1400" dirty="0"/>
          </a:p>
        </p:txBody>
      </p:sp>
      <p:sp>
        <p:nvSpPr>
          <p:cNvPr id="22" name="Text 20"/>
          <p:cNvSpPr/>
          <p:nvPr/>
        </p:nvSpPr>
        <p:spPr>
          <a:xfrm>
            <a:off x="6877050" y="3477768"/>
            <a:ext cx="4297680" cy="365760"/>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Gegenprobe</a:t>
            </a:r>
            <a:endParaRPr lang="de-CH" sz="1800" dirty="0"/>
          </a:p>
        </p:txBody>
      </p:sp>
      <p:sp>
        <p:nvSpPr>
          <p:cNvPr id="23" name="Text 21"/>
          <p:cNvSpPr/>
          <p:nvPr/>
        </p:nvSpPr>
        <p:spPr>
          <a:xfrm>
            <a:off x="6877050" y="3880104"/>
            <a:ext cx="4206240" cy="74371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Eine unabhängige zweite Quelle</a:t>
            </a:r>
            <a:endParaRPr lang="de-CH" sz="1575" dirty="0"/>
          </a:p>
        </p:txBody>
      </p:sp>
      <p:sp>
        <p:nvSpPr>
          <p:cNvPr id="24" name="Shape 22"/>
          <p:cNvSpPr/>
          <p:nvPr/>
        </p:nvSpPr>
        <p:spPr>
          <a:xfrm>
            <a:off x="6172200" y="4696968"/>
            <a:ext cx="457200" cy="457200"/>
          </a:xfrm>
          <a:prstGeom prst="roundRect">
            <a:avLst>
              <a:gd name="adj" fmla="val 50000"/>
            </a:avLst>
          </a:prstGeom>
          <a:solidFill>
            <a:srgbClr val="E8A317"/>
          </a:solidFill>
          <a:ln w="9525">
            <a:solidFill>
              <a:srgbClr val="E8A317"/>
            </a:solidFill>
            <a:prstDash val="solid"/>
          </a:ln>
        </p:spPr>
      </p:sp>
      <p:sp>
        <p:nvSpPr>
          <p:cNvPr id="25" name="Text 23"/>
          <p:cNvSpPr/>
          <p:nvPr/>
        </p:nvSpPr>
        <p:spPr>
          <a:xfrm>
            <a:off x="6172200" y="4763719"/>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0D1830"/>
                </a:solidFill>
                <a:latin typeface="Calibri" pitchFamily="34" charset="0"/>
                <a:ea typeface="Calibri" pitchFamily="34" charset="-122"/>
                <a:cs typeface="Calibri" pitchFamily="34" charset="-120"/>
              </a:rPr>
              <a:t>6</a:t>
            </a:r>
            <a:endParaRPr lang="de-CH" sz="1400" dirty="0"/>
          </a:p>
        </p:txBody>
      </p:sp>
      <p:sp>
        <p:nvSpPr>
          <p:cNvPr id="26" name="Text 24"/>
          <p:cNvSpPr/>
          <p:nvPr/>
        </p:nvSpPr>
        <p:spPr>
          <a:xfrm>
            <a:off x="6877050" y="4706112"/>
            <a:ext cx="4297680" cy="365760"/>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Unsicherheit</a:t>
            </a:r>
            <a:endParaRPr lang="de-CH" sz="1800" dirty="0"/>
          </a:p>
        </p:txBody>
      </p:sp>
      <p:sp>
        <p:nvSpPr>
          <p:cNvPr id="27" name="Text 25"/>
          <p:cNvSpPr/>
          <p:nvPr/>
        </p:nvSpPr>
        <p:spPr>
          <a:xfrm>
            <a:off x="6877050" y="5108448"/>
            <a:ext cx="4206240" cy="743712"/>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Was ist nur Annahme?</a:t>
            </a:r>
            <a:endParaRPr lang="de-CH" sz="1575" dirty="0"/>
          </a:p>
        </p:txBody>
      </p:sp>
      <p:sp>
        <p:nvSpPr>
          <p:cNvPr id="28" name="Text 26"/>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29" name="Text 27"/>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Recherche</a:t>
            </a:r>
            <a:endParaRPr lang="de-CH" sz="1050" dirty="0"/>
          </a:p>
        </p:txBody>
      </p:sp>
      <p:sp>
        <p:nvSpPr>
          <p:cNvPr id="30" name="Text 28"/>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40</a:t>
            </a:r>
            <a:endParaRPr lang="de-CH" sz="10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34">
    <p:bg>
      <p:bgPr>
        <a:solidFill>
          <a:srgbClr val="F1FAFD"/>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RECHERCHE MIT QUELLEN</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Belege statt Link-Liste</a:t>
            </a:r>
            <a:endParaRPr lang="de-CH" sz="3600" dirty="0"/>
          </a:p>
        </p:txBody>
      </p:sp>
      <p:sp>
        <p:nvSpPr>
          <p:cNvPr id="4" name="Shape 2"/>
          <p:cNvSpPr/>
          <p:nvPr/>
        </p:nvSpPr>
        <p:spPr>
          <a:xfrm>
            <a:off x="685800" y="2286000"/>
            <a:ext cx="6858000" cy="2526030"/>
          </a:xfrm>
          <a:prstGeom prst="roundRect">
            <a:avLst>
              <a:gd name="adj" fmla="val 5430"/>
            </a:avLst>
          </a:prstGeom>
          <a:solidFill>
            <a:srgbClr val="FFFFFF"/>
          </a:solidFill>
          <a:ln w="9525">
            <a:solidFill>
              <a:srgbClr val="CCD5DB"/>
            </a:solidFill>
            <a:prstDash val="solid"/>
          </a:ln>
        </p:spPr>
      </p:sp>
      <p:sp>
        <p:nvSpPr>
          <p:cNvPr id="5" name="Text 3"/>
          <p:cNvSpPr/>
          <p:nvPr/>
        </p:nvSpPr>
        <p:spPr>
          <a:xfrm>
            <a:off x="914400" y="2423160"/>
            <a:ext cx="6400800" cy="201168"/>
          </a:xfrm>
          <a:prstGeom prst="rect">
            <a:avLst/>
          </a:prstGeom>
          <a:noFill/>
          <a:ln/>
        </p:spPr>
        <p:txBody>
          <a:bodyPr wrap="square" lIns="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PROMPT</a:t>
            </a:r>
            <a:endParaRPr lang="de-CH" sz="1050" dirty="0"/>
          </a:p>
        </p:txBody>
      </p:sp>
      <p:sp>
        <p:nvSpPr>
          <p:cNvPr id="6" name="Text 4"/>
          <p:cNvSpPr/>
          <p:nvPr/>
        </p:nvSpPr>
        <p:spPr>
          <a:xfrm>
            <a:off x="914400" y="2798064"/>
            <a:ext cx="6400800" cy="1575054"/>
          </a:xfrm>
          <a:prstGeom prst="rect">
            <a:avLst/>
          </a:prstGeom>
          <a:noFill/>
          <a:ln/>
        </p:spPr>
        <p:txBody>
          <a:bodyPr wrap="square" lIns="0" tIns="0" rIns="0" bIns="0" rtlCol="0" anchor="t"/>
          <a:lstStyle/>
          <a:p>
            <a:pPr indent="0" marL="0">
              <a:lnSpc>
                <a:spcPct val="110000"/>
              </a:lnSpc>
              <a:buNone/>
            </a:pPr>
            <a:r>
              <a:rPr lang="de-CH" altLang="en-US" sz="2025" dirty="0">
                <a:solidFill>
                  <a:srgbClr val="0D1830"/>
                </a:solidFill>
                <a:latin typeface="Calibri" pitchFamily="34" charset="0"/>
                <a:ea typeface="Calibri" pitchFamily="34" charset="-122"/>
                <a:cs typeface="Calibri" pitchFamily="34" charset="-120"/>
              </a:rPr>
              <a:t>«Recherchiere [FRAGE]. Nutze bevorzugt Primärquellen wie Behörden und Originalstudien. Nenne zu jeder Aussage Titel, Herausgeber, Datum und Link. Trenne Fakten, Interpretation und offene Fragen. Wenn du keinen Beleg findest, schreibe «nicht belegt».»</a:t>
            </a:r>
            <a:endParaRPr lang="de-CH" sz="2025" dirty="0"/>
          </a:p>
        </p:txBody>
      </p:sp>
      <p:sp>
        <p:nvSpPr>
          <p:cNvPr id="7" name="Shape 5"/>
          <p:cNvSpPr/>
          <p:nvPr/>
        </p:nvSpPr>
        <p:spPr>
          <a:xfrm>
            <a:off x="7905902" y="2286000"/>
            <a:ext cx="3599993" cy="2526030"/>
          </a:xfrm>
          <a:prstGeom prst="roundRect">
            <a:avLst>
              <a:gd name="adj" fmla="val 5430"/>
            </a:avLst>
          </a:prstGeom>
          <a:solidFill>
            <a:srgbClr val="0D1830"/>
          </a:solidFill>
          <a:ln w="9525">
            <a:solidFill>
              <a:srgbClr val="0D1830"/>
            </a:solidFill>
            <a:prstDash val="solid"/>
          </a:ln>
        </p:spPr>
      </p:sp>
      <p:sp>
        <p:nvSpPr>
          <p:cNvPr id="8" name="Text 6"/>
          <p:cNvSpPr/>
          <p:nvPr/>
        </p:nvSpPr>
        <p:spPr>
          <a:xfrm>
            <a:off x="8134502" y="2423160"/>
            <a:ext cx="3142793"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E8A317"/>
                </a:solidFill>
                <a:latin typeface="Calibri" pitchFamily="34" charset="0"/>
                <a:ea typeface="Calibri" pitchFamily="34" charset="-122"/>
                <a:cs typeface="Calibri" pitchFamily="34" charset="-120"/>
              </a:rPr>
              <a:t>Werkzeuge</a:t>
            </a:r>
            <a:endParaRPr lang="de-CH" sz="1800" dirty="0"/>
          </a:p>
        </p:txBody>
      </p:sp>
      <p:sp>
        <p:nvSpPr>
          <p:cNvPr id="9" name="Text 7"/>
          <p:cNvSpPr/>
          <p:nvPr/>
        </p:nvSpPr>
        <p:spPr>
          <a:xfrm>
            <a:off x="8134502" y="2880360"/>
            <a:ext cx="3142793" cy="1794510"/>
          </a:xfrm>
          <a:prstGeom prst="rect">
            <a:avLst/>
          </a:prstGeom>
          <a:noFill/>
          <a:ln/>
        </p:spPr>
        <p:txBody>
          <a:bodyPr wrap="square" lIns="0" tIns="0" rIns="0" bIns="0" rtlCol="0" anchor="t"/>
          <a:lstStyle/>
          <a:p>
            <a:pPr indent="0" marL="0">
              <a:lnSpc>
                <a:spcPct val="110000"/>
              </a:lnSpc>
              <a:buNone/>
            </a:pPr>
            <a:r>
              <a:rPr lang="de-CH" altLang="en-US" sz="1575" dirty="0">
                <a:solidFill>
                  <a:srgbClr val="FFFFFF"/>
                </a:solidFill>
                <a:latin typeface="Calibri" pitchFamily="34" charset="0"/>
                <a:ea typeface="Calibri" pitchFamily="34" charset="-122"/>
                <a:cs typeface="Calibri" pitchFamily="34" charset="-120"/>
              </a:rPr>
              <a:t>Perplexity · Websuche in ChatGPT, Claude, Gemini, Vibe · Deep Research (gratis begrenzt)</a:t>
            </a:r>
            <a:endParaRPr lang="de-CH" sz="1575" dirty="0"/>
          </a:p>
        </p:txBody>
      </p:sp>
      <p:sp>
        <p:nvSpPr>
          <p:cNvPr id="10" name="Text 8"/>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1" name="Text 9"/>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Recherche</a:t>
            </a:r>
            <a:endParaRPr lang="de-CH" sz="1050" dirty="0"/>
          </a:p>
        </p:txBody>
      </p:sp>
      <p:sp>
        <p:nvSpPr>
          <p:cNvPr id="12" name="Text 10"/>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41</a:t>
            </a:r>
            <a:endParaRPr lang="de-CH" sz="10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35">
    <p:bg>
      <p:bgPr>
        <a:solidFill>
          <a:srgbClr val="249ACB"/>
        </a:solidFill>
      </p:bgPr>
    </p:bg>
    <p:spTree>
      <p:nvGrpSpPr>
        <p:cNvPr id="1" name=""/>
        <p:cNvGrpSpPr/>
        <p:nvPr/>
      </p:nvGrpSpPr>
      <p:grpSpPr>
        <a:xfrm>
          <a:off x="0" y="0"/>
          <a:ext cx="0" cy="0"/>
          <a:chOff x="0" y="0"/>
          <a:chExt cx="0" cy="0"/>
        </a:xfrm>
      </p:grpSpPr>
      <p:pic>
        <p:nvPicPr>
          <p:cNvPr id="2" name="Image 0" descr="pause.jpg">    </p:cNvPr>
          <p:cNvPicPr>
            <a:picLocks noChangeAspect="1"/>
          </p:cNvPicPr>
          <p:nvPr/>
        </p:nvPicPr>
        <p:blipFill>
          <a:blip r:embed="rId1"/>
          <a:srcRect l="29412" r="29412" t="0" b="0"/>
          <a:stretch/>
        </p:blipFill>
        <p:spPr>
          <a:xfrm>
            <a:off x="7132320" y="0"/>
            <a:ext cx="5059375" cy="6858000"/>
          </a:xfrm>
          <a:prstGeom prst="rect">
            <a:avLst/>
          </a:prstGeom>
        </p:spPr>
      </p:pic>
      <p:sp>
        <p:nvSpPr>
          <p:cNvPr id="3" name="Text 0"/>
          <p:cNvSpPr/>
          <p:nvPr/>
        </p:nvSpPr>
        <p:spPr>
          <a:xfrm>
            <a:off x="1143000" y="1380744"/>
            <a:ext cx="4000500" cy="1618488"/>
          </a:xfrm>
          <a:prstGeom prst="rect">
            <a:avLst/>
          </a:prstGeom>
          <a:noFill/>
          <a:ln/>
        </p:spPr>
        <p:txBody>
          <a:bodyPr wrap="square" lIns="91440" tIns="0" rIns="0" bIns="0" rtlCol="0" anchor="t"/>
          <a:lstStyle/>
          <a:p>
            <a:pPr indent="0" marL="0">
              <a:lnSpc>
                <a:spcPct val="110000"/>
              </a:lnSpc>
              <a:buNone/>
            </a:pPr>
            <a:r>
              <a:rPr lang="de-CH" altLang="en-US" sz="9300" b="1" dirty="0">
                <a:solidFill>
                  <a:srgbClr val="FFFFFF"/>
                </a:solidFill>
                <a:latin typeface="Calibri Light" pitchFamily="34" charset="0"/>
                <a:ea typeface="Calibri Light" pitchFamily="34" charset="-122"/>
                <a:cs typeface="Calibri Light" pitchFamily="34" charset="-120"/>
              </a:rPr>
              <a:t>10</a:t>
            </a:r>
            <a:endParaRPr lang="de-CH" sz="9300" dirty="0"/>
          </a:p>
        </p:txBody>
      </p:sp>
      <p:sp>
        <p:nvSpPr>
          <p:cNvPr id="4" name="Text 1"/>
          <p:cNvSpPr/>
          <p:nvPr/>
        </p:nvSpPr>
        <p:spPr>
          <a:xfrm>
            <a:off x="1181100" y="3067050"/>
            <a:ext cx="4953000" cy="666750"/>
          </a:xfrm>
          <a:prstGeom prst="rect">
            <a:avLst/>
          </a:prstGeom>
          <a:noFill/>
          <a:ln/>
        </p:spPr>
        <p:txBody>
          <a:bodyPr wrap="square" lIns="91440" tIns="0" rIns="0" bIns="0" rtlCol="0" anchor="t"/>
          <a:lstStyle/>
          <a:p>
            <a:pPr indent="0" marL="0">
              <a:lnSpc>
                <a:spcPct val="110000"/>
              </a:lnSpc>
              <a:buNone/>
            </a:pPr>
            <a:r>
              <a:rPr lang="de-CH" altLang="en-US" sz="3150" b="1" dirty="0">
                <a:solidFill>
                  <a:srgbClr val="0D1830"/>
                </a:solidFill>
                <a:latin typeface="Calibri Light" pitchFamily="34" charset="0"/>
                <a:ea typeface="Calibri Light" pitchFamily="34" charset="-122"/>
                <a:cs typeface="Calibri Light" pitchFamily="34" charset="-120"/>
              </a:rPr>
              <a:t>Minuten Pause</a:t>
            </a:r>
            <a:endParaRPr lang="de-CH" sz="3150" dirty="0"/>
          </a:p>
        </p:txBody>
      </p:sp>
      <p:sp>
        <p:nvSpPr>
          <p:cNvPr id="5" name="Text 2"/>
          <p:cNvSpPr/>
          <p:nvPr/>
        </p:nvSpPr>
        <p:spPr>
          <a:xfrm>
            <a:off x="1181100" y="4000500"/>
            <a:ext cx="5715000" cy="457200"/>
          </a:xfrm>
          <a:prstGeom prst="rect">
            <a:avLst/>
          </a:prstGeom>
          <a:noFill/>
          <a:ln/>
        </p:spPr>
        <p:txBody>
          <a:bodyPr wrap="square" lIns="91440" tIns="0" rIns="0" bIns="0" rtlCol="0" anchor="t"/>
          <a:lstStyle/>
          <a:p>
            <a:pPr indent="0" marL="0">
              <a:lnSpc>
                <a:spcPct val="110000"/>
              </a:lnSpc>
              <a:buNone/>
            </a:pPr>
            <a:r>
              <a:rPr lang="de-CH" altLang="en-US" sz="1875" dirty="0">
                <a:solidFill>
                  <a:srgbClr val="0D1830"/>
                </a:solidFill>
                <a:latin typeface="Calibri" pitchFamily="34" charset="0"/>
                <a:ea typeface="Calibri" pitchFamily="34" charset="-122"/>
                <a:cs typeface="Calibri" pitchFamily="34" charset="-120"/>
              </a:rPr>
              <a:t>Weiter um 14:15 Uhr</a:t>
            </a:r>
            <a:endParaRPr lang="de-CH" sz="1875"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36">
    <p:bg>
      <p:bgPr>
        <a:solidFill>
          <a:srgbClr val="F7F4EC"/>
        </a:solidFill>
      </p:bgPr>
    </p:bg>
    <p:spTree>
      <p:nvGrpSpPr>
        <p:cNvPr id="1" name=""/>
        <p:cNvGrpSpPr/>
        <p:nvPr/>
      </p:nvGrpSpPr>
      <p:grpSpPr>
        <a:xfrm>
          <a:off x="0" y="0"/>
          <a:ext cx="0" cy="0"/>
          <a:chOff x="0" y="0"/>
          <a:chExt cx="0" cy="0"/>
        </a:xfrm>
      </p:grpSpPr>
      <p:pic>
        <p:nvPicPr>
          <p:cNvPr id="2" name="Image 0" descr="datenschutz.jpg">    </p:cNvPr>
          <p:cNvPicPr>
            <a:picLocks noChangeAspect="1"/>
          </p:cNvPicPr>
          <p:nvPr/>
        </p:nvPicPr>
        <p:blipFill>
          <a:blip r:embed="rId1"/>
          <a:srcRect l="16926" r="16926" t="0" b="0"/>
          <a:stretch/>
        </p:blipFill>
        <p:spPr>
          <a:xfrm>
            <a:off x="4063898" y="0"/>
            <a:ext cx="8127797" cy="6858000"/>
          </a:xfrm>
          <a:prstGeom prst="rect">
            <a:avLst/>
          </a:prstGeom>
        </p:spPr>
      </p:pic>
      <p:sp>
        <p:nvSpPr>
          <p:cNvPr id="3" name="Text 0"/>
          <p:cNvSpPr/>
          <p:nvPr/>
        </p:nvSpPr>
        <p:spPr>
          <a:xfrm>
            <a:off x="685800" y="590550"/>
            <a:ext cx="2816352" cy="45720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DATENSCHUTZ, RECHT, ETHIK</a:t>
            </a:r>
            <a:endParaRPr lang="de-CH" sz="1050" dirty="0"/>
          </a:p>
        </p:txBody>
      </p:sp>
      <p:sp>
        <p:nvSpPr>
          <p:cNvPr id="4" name="Text 1"/>
          <p:cNvSpPr/>
          <p:nvPr/>
        </p:nvSpPr>
        <p:spPr>
          <a:xfrm>
            <a:off x="685800" y="1257300"/>
            <a:ext cx="2852928" cy="946404"/>
          </a:xfrm>
          <a:prstGeom prst="rect">
            <a:avLst/>
          </a:prstGeom>
          <a:noFill/>
          <a:ln/>
        </p:spPr>
        <p:txBody>
          <a:bodyPr wrap="square" lIns="91440" tIns="0" rIns="0" bIns="0" rtlCol="0" anchor="t"/>
          <a:lstStyle/>
          <a:p>
            <a:pPr indent="0" marL="0">
              <a:lnSpc>
                <a:spcPct val="110000"/>
              </a:lnSpc>
              <a:buNone/>
            </a:pPr>
            <a:r>
              <a:rPr lang="de-CH" altLang="en-US" sz="3000" b="1" dirty="0">
                <a:solidFill>
                  <a:srgbClr val="0D1830"/>
                </a:solidFill>
                <a:latin typeface="Calibri Light" pitchFamily="34" charset="0"/>
                <a:ea typeface="Calibri Light" pitchFamily="34" charset="-122"/>
                <a:cs typeface="Calibri Light" pitchFamily="34" charset="-120"/>
              </a:rPr>
              <a:t>Erst einordnen, dann eingeben</a:t>
            </a:r>
            <a:endParaRPr lang="de-CH" sz="3000" dirty="0"/>
          </a:p>
        </p:txBody>
      </p:sp>
      <p:sp>
        <p:nvSpPr>
          <p:cNvPr id="5" name="Text 2"/>
          <p:cNvSpPr/>
          <p:nvPr/>
        </p:nvSpPr>
        <p:spPr>
          <a:xfrm>
            <a:off x="685800" y="2386584"/>
            <a:ext cx="2852928" cy="1188720"/>
          </a:xfrm>
          <a:prstGeom prst="rect">
            <a:avLst/>
          </a:prstGeom>
          <a:noFill/>
          <a:ln/>
        </p:spPr>
        <p:txBody>
          <a:bodyPr wrap="square" lIns="91440" tIns="0" rIns="0" bIns="0" rtlCol="0" anchor="t"/>
          <a:lstStyle/>
          <a:p>
            <a:pPr indent="0" marL="0">
              <a:lnSpc>
                <a:spcPct val="110000"/>
              </a:lnSpc>
              <a:buNone/>
            </a:pPr>
            <a:r>
              <a:rPr lang="de-CH" altLang="en-US" sz="1800" dirty="0">
                <a:solidFill>
                  <a:srgbClr val="566173"/>
                </a:solidFill>
                <a:latin typeface="Calibri" pitchFamily="34" charset="0"/>
                <a:ea typeface="Calibri" pitchFamily="34" charset="-122"/>
                <a:cs typeface="Calibri" pitchFamily="34" charset="-120"/>
              </a:rPr>
              <a:t>Was in ein Gratiskonto gehört, und was nie.</a:t>
            </a:r>
            <a:endParaRPr lang="de-CH" sz="1800" dirty="0"/>
          </a:p>
        </p:txBody>
      </p:sp>
      <p:sp>
        <p:nvSpPr>
          <p:cNvPr id="6" name="Shape 3"/>
          <p:cNvSpPr/>
          <p:nvPr/>
        </p:nvSpPr>
        <p:spPr>
          <a:xfrm>
            <a:off x="0" y="6291072"/>
            <a:ext cx="12191695" cy="566928"/>
          </a:xfrm>
          <a:prstGeom prst="rect">
            <a:avLst>
              <a:gd name="adj" fmla="val 24194"/>
            </a:avLst>
          </a:prstGeom>
          <a:solidFill>
            <a:srgbClr val="F7F4EC"/>
          </a:solidFill>
          <a:ln w="9525">
            <a:solidFill>
              <a:srgbClr val="F7F4EC"/>
            </a:solidFill>
            <a:prstDash val="solid"/>
          </a:ln>
        </p:spPr>
      </p:sp>
      <p:sp>
        <p:nvSpPr>
          <p:cNvPr id="7" name="Text 4"/>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8" name="Text 5"/>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Datenschutz</a:t>
            </a:r>
            <a:endParaRPr lang="de-CH" sz="1050" dirty="0"/>
          </a:p>
        </p:txBody>
      </p:sp>
      <p:sp>
        <p:nvSpPr>
          <p:cNvPr id="9" name="Text 6"/>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43</a:t>
            </a:r>
            <a:endParaRPr lang="de-CH" sz="10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DATEN-AMPEL</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Darf dieser Inhalt in dieses Werkzeug?</a:t>
            </a:r>
            <a:endParaRPr lang="de-CH" sz="3600" dirty="0"/>
          </a:p>
        </p:txBody>
      </p:sp>
      <p:sp>
        <p:nvSpPr>
          <p:cNvPr id="4" name="Shape 2"/>
          <p:cNvSpPr/>
          <p:nvPr/>
        </p:nvSpPr>
        <p:spPr>
          <a:xfrm>
            <a:off x="685800" y="2381250"/>
            <a:ext cx="3371850" cy="3143250"/>
          </a:xfrm>
          <a:prstGeom prst="roundRect">
            <a:avLst>
              <a:gd name="adj" fmla="val 4364"/>
            </a:avLst>
          </a:prstGeom>
          <a:solidFill>
            <a:srgbClr val="F7E5E8"/>
          </a:solidFill>
          <a:ln w="12700">
            <a:solidFill>
              <a:srgbClr val="A52D3B"/>
            </a:solidFill>
            <a:prstDash val="solid"/>
          </a:ln>
        </p:spPr>
      </p:sp>
      <p:sp>
        <p:nvSpPr>
          <p:cNvPr id="5" name="Shape 3"/>
          <p:cNvSpPr/>
          <p:nvPr/>
        </p:nvSpPr>
        <p:spPr>
          <a:xfrm>
            <a:off x="685800" y="2381250"/>
            <a:ext cx="3371850" cy="91440"/>
          </a:xfrm>
          <a:prstGeom prst="rect">
            <a:avLst/>
          </a:prstGeom>
          <a:solidFill>
            <a:srgbClr val="A52D3B"/>
          </a:solidFill>
          <a:ln w="12700">
            <a:solidFill>
              <a:srgbClr val="A52D3B"/>
            </a:solidFill>
            <a:prstDash val="solid"/>
          </a:ln>
        </p:spPr>
      </p:sp>
      <p:sp>
        <p:nvSpPr>
          <p:cNvPr id="6" name="Text 4"/>
          <p:cNvSpPr/>
          <p:nvPr/>
        </p:nvSpPr>
        <p:spPr>
          <a:xfrm>
            <a:off x="1024890" y="2733675"/>
            <a:ext cx="2785110" cy="274320"/>
          </a:xfrm>
          <a:prstGeom prst="rect">
            <a:avLst/>
          </a:prstGeom>
          <a:noFill/>
          <a:ln/>
        </p:spPr>
        <p:txBody>
          <a:bodyPr wrap="square" lIns="0" tIns="0" rIns="0" bIns="0" rtlCol="0" anchor="t"/>
          <a:lstStyle/>
          <a:p>
            <a:pPr indent="0" marL="0">
              <a:lnSpc>
                <a:spcPct val="110000"/>
              </a:lnSpc>
              <a:buNone/>
            </a:pPr>
            <a:r>
              <a:rPr lang="de-CH" altLang="en-US" sz="1400" b="1" dirty="0">
                <a:solidFill>
                  <a:srgbClr val="A52D3B"/>
                </a:solidFill>
                <a:latin typeface="Calibri" pitchFamily="34" charset="0"/>
                <a:ea typeface="Calibri" pitchFamily="34" charset="-122"/>
                <a:cs typeface="Calibri" pitchFamily="34" charset="-120"/>
              </a:rPr>
              <a:t>ROT</a:t>
            </a:r>
            <a:endParaRPr lang="de-CH" sz="1400" dirty="0"/>
          </a:p>
        </p:txBody>
      </p:sp>
      <p:sp>
        <p:nvSpPr>
          <p:cNvPr id="7" name="Text 5"/>
          <p:cNvSpPr/>
          <p:nvPr/>
        </p:nvSpPr>
        <p:spPr>
          <a:xfrm>
            <a:off x="1024890" y="3238500"/>
            <a:ext cx="2785110" cy="666750"/>
          </a:xfrm>
          <a:prstGeom prst="rect">
            <a:avLst/>
          </a:prstGeom>
          <a:noFill/>
          <a:ln/>
        </p:spPr>
        <p:txBody>
          <a:bodyPr wrap="square" lIns="0" tIns="0" rIns="0" bIns="0" rtlCol="0" anchor="t"/>
          <a:lstStyle/>
          <a:p>
            <a:pPr indent="0" marL="0">
              <a:lnSpc>
                <a:spcPct val="110000"/>
              </a:lnSpc>
              <a:buNone/>
            </a:pPr>
            <a:r>
              <a:rPr lang="de-CH" altLang="en-US" sz="2100" b="1" dirty="0">
                <a:solidFill>
                  <a:srgbClr val="0D1830"/>
                </a:solidFill>
                <a:latin typeface="Calibri" pitchFamily="34" charset="0"/>
                <a:ea typeface="Calibri" pitchFamily="34" charset="-122"/>
                <a:cs typeface="Calibri" pitchFamily="34" charset="-120"/>
              </a:rPr>
              <a:t>Nicht eingeben</a:t>
            </a:r>
            <a:endParaRPr lang="de-CH" sz="2100" dirty="0"/>
          </a:p>
        </p:txBody>
      </p:sp>
      <p:sp>
        <p:nvSpPr>
          <p:cNvPr id="8" name="Text 6"/>
          <p:cNvSpPr/>
          <p:nvPr/>
        </p:nvSpPr>
        <p:spPr>
          <a:xfrm>
            <a:off x="1024890" y="4143375"/>
            <a:ext cx="2785110" cy="1104900"/>
          </a:xfrm>
          <a:prstGeom prst="rect">
            <a:avLst/>
          </a:prstGeom>
          <a:noFill/>
          <a:ln/>
        </p:spPr>
        <p:txBody>
          <a:bodyPr wrap="square" lIns="0" tIns="0" rIns="0" bIns="0" rtlCol="0" anchor="t"/>
          <a:lstStyle/>
          <a:p>
            <a:pPr indent="0" marL="0">
              <a:lnSpc>
                <a:spcPct val="110000"/>
              </a:lnSpc>
              <a:buNone/>
            </a:pPr>
            <a:r>
              <a:rPr lang="de-CH" altLang="en-US" sz="1575" dirty="0">
                <a:solidFill>
                  <a:srgbClr val="0D1830"/>
                </a:solidFill>
                <a:latin typeface="Calibri" pitchFamily="34" charset="0"/>
                <a:ea typeface="Calibri" pitchFamily="34" charset="-122"/>
                <a:cs typeface="Calibri" pitchFamily="34" charset="-120"/>
              </a:rPr>
              <a:t>Kunden-, Personal-, Gesundheits-, Vertrags- und Login-Daten, Passwörter</a:t>
            </a:r>
            <a:endParaRPr lang="de-CH" sz="1575" dirty="0"/>
          </a:p>
        </p:txBody>
      </p:sp>
      <p:sp>
        <p:nvSpPr>
          <p:cNvPr id="9" name="Shape 7"/>
          <p:cNvSpPr/>
          <p:nvPr/>
        </p:nvSpPr>
        <p:spPr>
          <a:xfrm>
            <a:off x="4362450" y="2381250"/>
            <a:ext cx="3371850" cy="3143250"/>
          </a:xfrm>
          <a:prstGeom prst="roundRect">
            <a:avLst>
              <a:gd name="adj" fmla="val 4364"/>
            </a:avLst>
          </a:prstGeom>
          <a:solidFill>
            <a:srgbClr val="F8E8BD"/>
          </a:solidFill>
          <a:ln w="12700">
            <a:solidFill>
              <a:srgbClr val="E8A317"/>
            </a:solidFill>
            <a:prstDash val="solid"/>
          </a:ln>
        </p:spPr>
      </p:sp>
      <p:sp>
        <p:nvSpPr>
          <p:cNvPr id="10" name="Shape 8"/>
          <p:cNvSpPr/>
          <p:nvPr/>
        </p:nvSpPr>
        <p:spPr>
          <a:xfrm>
            <a:off x="4362450" y="2381250"/>
            <a:ext cx="3371850" cy="91440"/>
          </a:xfrm>
          <a:prstGeom prst="rect">
            <a:avLst/>
          </a:prstGeom>
          <a:solidFill>
            <a:srgbClr val="E8A317"/>
          </a:solidFill>
          <a:ln w="12700">
            <a:solidFill>
              <a:srgbClr val="E8A317"/>
            </a:solidFill>
            <a:prstDash val="solid"/>
          </a:ln>
        </p:spPr>
      </p:sp>
      <p:sp>
        <p:nvSpPr>
          <p:cNvPr id="11" name="Text 9"/>
          <p:cNvSpPr/>
          <p:nvPr/>
        </p:nvSpPr>
        <p:spPr>
          <a:xfrm>
            <a:off x="4701539" y="2733675"/>
            <a:ext cx="2785110" cy="274320"/>
          </a:xfrm>
          <a:prstGeom prst="rect">
            <a:avLst/>
          </a:prstGeom>
          <a:noFill/>
          <a:ln/>
        </p:spPr>
        <p:txBody>
          <a:bodyPr wrap="square" lIns="0" tIns="0" rIns="0" bIns="0" rtlCol="0" anchor="t"/>
          <a:lstStyle/>
          <a:p>
            <a:pPr indent="0" marL="0">
              <a:lnSpc>
                <a:spcPct val="110000"/>
              </a:lnSpc>
              <a:buNone/>
            </a:pPr>
            <a:r>
              <a:rPr lang="de-CH" altLang="en-US" sz="1400" b="1" dirty="0">
                <a:solidFill>
                  <a:srgbClr val="E8A317"/>
                </a:solidFill>
                <a:latin typeface="Calibri" pitchFamily="34" charset="0"/>
                <a:ea typeface="Calibri" pitchFamily="34" charset="-122"/>
                <a:cs typeface="Calibri" pitchFamily="34" charset="-120"/>
              </a:rPr>
              <a:t>GELB</a:t>
            </a:r>
            <a:endParaRPr lang="de-CH" sz="1400" dirty="0"/>
          </a:p>
        </p:txBody>
      </p:sp>
      <p:sp>
        <p:nvSpPr>
          <p:cNvPr id="12" name="Text 10"/>
          <p:cNvSpPr/>
          <p:nvPr/>
        </p:nvSpPr>
        <p:spPr>
          <a:xfrm>
            <a:off x="4701539" y="3238500"/>
            <a:ext cx="2785110" cy="666750"/>
          </a:xfrm>
          <a:prstGeom prst="rect">
            <a:avLst/>
          </a:prstGeom>
          <a:noFill/>
          <a:ln/>
        </p:spPr>
        <p:txBody>
          <a:bodyPr wrap="square" lIns="0" tIns="0" rIns="0" bIns="0" rtlCol="0" anchor="t"/>
          <a:lstStyle/>
          <a:p>
            <a:pPr indent="0" marL="0">
              <a:lnSpc>
                <a:spcPct val="110000"/>
              </a:lnSpc>
              <a:buNone/>
            </a:pPr>
            <a:r>
              <a:rPr lang="de-CH" altLang="en-US" sz="2100" b="1" dirty="0">
                <a:solidFill>
                  <a:srgbClr val="0D1830"/>
                </a:solidFill>
                <a:latin typeface="Calibri" pitchFamily="34" charset="0"/>
                <a:ea typeface="Calibri" pitchFamily="34" charset="-122"/>
                <a:cs typeface="Calibri" pitchFamily="34" charset="-120"/>
              </a:rPr>
              <a:t>Stoppen und klären</a:t>
            </a:r>
            <a:endParaRPr lang="de-CH" sz="2100" dirty="0"/>
          </a:p>
        </p:txBody>
      </p:sp>
      <p:sp>
        <p:nvSpPr>
          <p:cNvPr id="13" name="Text 11"/>
          <p:cNvSpPr/>
          <p:nvPr/>
        </p:nvSpPr>
        <p:spPr>
          <a:xfrm>
            <a:off x="4701539" y="4143375"/>
            <a:ext cx="2785110" cy="1104900"/>
          </a:xfrm>
          <a:prstGeom prst="rect">
            <a:avLst/>
          </a:prstGeom>
          <a:noFill/>
          <a:ln/>
        </p:spPr>
        <p:txBody>
          <a:bodyPr wrap="square" lIns="0" tIns="0" rIns="0" bIns="0" rtlCol="0" anchor="t"/>
          <a:lstStyle/>
          <a:p>
            <a:pPr indent="0" marL="0">
              <a:lnSpc>
                <a:spcPct val="110000"/>
              </a:lnSpc>
              <a:buNone/>
            </a:pPr>
            <a:r>
              <a:rPr lang="de-CH" altLang="en-US" sz="1575" dirty="0">
                <a:solidFill>
                  <a:srgbClr val="0D1830"/>
                </a:solidFill>
                <a:latin typeface="Calibri" pitchFamily="34" charset="0"/>
                <a:ea typeface="Calibri" pitchFamily="34" charset="-122"/>
                <a:cs typeface="Calibri" pitchFamily="34" charset="-120"/>
              </a:rPr>
              <a:t>Interne Dokumente, Personenbezug, Unklares: Freigabe und Werkzeug prüfen</a:t>
            </a:r>
            <a:endParaRPr lang="de-CH" sz="1575" dirty="0"/>
          </a:p>
        </p:txBody>
      </p:sp>
      <p:sp>
        <p:nvSpPr>
          <p:cNvPr id="14" name="Shape 12"/>
          <p:cNvSpPr/>
          <p:nvPr/>
        </p:nvSpPr>
        <p:spPr>
          <a:xfrm>
            <a:off x="8039099" y="2381250"/>
            <a:ext cx="3371850" cy="3143250"/>
          </a:xfrm>
          <a:prstGeom prst="roundRect">
            <a:avLst>
              <a:gd name="adj" fmla="val 4364"/>
            </a:avLst>
          </a:prstGeom>
          <a:solidFill>
            <a:srgbClr val="E4F3EA"/>
          </a:solidFill>
          <a:ln w="12700">
            <a:solidFill>
              <a:srgbClr val="17663D"/>
            </a:solidFill>
            <a:prstDash val="solid"/>
          </a:ln>
        </p:spPr>
      </p:sp>
      <p:sp>
        <p:nvSpPr>
          <p:cNvPr id="15" name="Shape 13"/>
          <p:cNvSpPr/>
          <p:nvPr/>
        </p:nvSpPr>
        <p:spPr>
          <a:xfrm>
            <a:off x="8039099" y="2381250"/>
            <a:ext cx="3371850" cy="91440"/>
          </a:xfrm>
          <a:prstGeom prst="rect">
            <a:avLst/>
          </a:prstGeom>
          <a:solidFill>
            <a:srgbClr val="17663D"/>
          </a:solidFill>
          <a:ln w="12700">
            <a:solidFill>
              <a:srgbClr val="17663D"/>
            </a:solidFill>
            <a:prstDash val="solid"/>
          </a:ln>
        </p:spPr>
      </p:sp>
      <p:sp>
        <p:nvSpPr>
          <p:cNvPr id="16" name="Text 14"/>
          <p:cNvSpPr/>
          <p:nvPr/>
        </p:nvSpPr>
        <p:spPr>
          <a:xfrm>
            <a:off x="8378189" y="2733675"/>
            <a:ext cx="2785110" cy="274320"/>
          </a:xfrm>
          <a:prstGeom prst="rect">
            <a:avLst/>
          </a:prstGeom>
          <a:noFill/>
          <a:ln/>
        </p:spPr>
        <p:txBody>
          <a:bodyPr wrap="square" lIns="0" tIns="0" rIns="0" bIns="0" rtlCol="0" anchor="t"/>
          <a:lstStyle/>
          <a:p>
            <a:pPr indent="0" marL="0">
              <a:lnSpc>
                <a:spcPct val="110000"/>
              </a:lnSpc>
              <a:buNone/>
            </a:pPr>
            <a:r>
              <a:rPr lang="de-CH" altLang="en-US" sz="1400" b="1" dirty="0">
                <a:solidFill>
                  <a:srgbClr val="17663D"/>
                </a:solidFill>
                <a:latin typeface="Calibri" pitchFamily="34" charset="0"/>
                <a:ea typeface="Calibri" pitchFamily="34" charset="-122"/>
                <a:cs typeface="Calibri" pitchFamily="34" charset="-120"/>
              </a:rPr>
              <a:t>GRÜN</a:t>
            </a:r>
            <a:endParaRPr lang="de-CH" sz="1400" dirty="0"/>
          </a:p>
        </p:txBody>
      </p:sp>
      <p:sp>
        <p:nvSpPr>
          <p:cNvPr id="17" name="Text 15"/>
          <p:cNvSpPr/>
          <p:nvPr/>
        </p:nvSpPr>
        <p:spPr>
          <a:xfrm>
            <a:off x="8378189" y="3238500"/>
            <a:ext cx="2785110" cy="666750"/>
          </a:xfrm>
          <a:prstGeom prst="rect">
            <a:avLst/>
          </a:prstGeom>
          <a:noFill/>
          <a:ln/>
        </p:spPr>
        <p:txBody>
          <a:bodyPr wrap="square" lIns="0" tIns="0" rIns="0" bIns="0" rtlCol="0" anchor="t"/>
          <a:lstStyle/>
          <a:p>
            <a:pPr indent="0" marL="0">
              <a:lnSpc>
                <a:spcPct val="110000"/>
              </a:lnSpc>
              <a:buNone/>
            </a:pPr>
            <a:r>
              <a:rPr lang="de-CH" altLang="en-US" sz="2100" b="1" dirty="0">
                <a:solidFill>
                  <a:srgbClr val="0D1830"/>
                </a:solidFill>
                <a:latin typeface="Calibri" pitchFamily="34" charset="0"/>
                <a:ea typeface="Calibri" pitchFamily="34" charset="-122"/>
                <a:cs typeface="Calibri" pitchFamily="34" charset="-120"/>
              </a:rPr>
              <a:t>Mit Check nutzen</a:t>
            </a:r>
            <a:endParaRPr lang="de-CH" sz="2100" dirty="0"/>
          </a:p>
        </p:txBody>
      </p:sp>
      <p:sp>
        <p:nvSpPr>
          <p:cNvPr id="18" name="Text 16"/>
          <p:cNvSpPr/>
          <p:nvPr/>
        </p:nvSpPr>
        <p:spPr>
          <a:xfrm>
            <a:off x="8378189" y="4143375"/>
            <a:ext cx="2785110" cy="1104900"/>
          </a:xfrm>
          <a:prstGeom prst="rect">
            <a:avLst/>
          </a:prstGeom>
          <a:noFill/>
          <a:ln/>
        </p:spPr>
        <p:txBody>
          <a:bodyPr wrap="square" lIns="0" tIns="0" rIns="0" bIns="0" rtlCol="0" anchor="t"/>
          <a:lstStyle/>
          <a:p>
            <a:pPr indent="0" marL="0">
              <a:lnSpc>
                <a:spcPct val="110000"/>
              </a:lnSpc>
              <a:buNone/>
            </a:pPr>
            <a:r>
              <a:rPr lang="de-CH" altLang="en-US" sz="1575" dirty="0">
                <a:solidFill>
                  <a:srgbClr val="0D1830"/>
                </a:solidFill>
                <a:latin typeface="Calibri" pitchFamily="34" charset="0"/>
                <a:ea typeface="Calibri" pitchFamily="34" charset="-122"/>
                <a:cs typeface="Calibri" pitchFamily="34" charset="-120"/>
              </a:rPr>
              <a:t>Öffentliche Informationen und klar erfundene Übungsfälle</a:t>
            </a:r>
            <a:endParaRPr lang="de-CH" sz="1575" dirty="0"/>
          </a:p>
        </p:txBody>
      </p:sp>
      <p:sp>
        <p:nvSpPr>
          <p:cNvPr id="19" name="Text 17"/>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20" name="Text 18"/>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Datenschutz</a:t>
            </a:r>
            <a:endParaRPr lang="de-CH" sz="1050" dirty="0"/>
          </a:p>
        </p:txBody>
      </p:sp>
      <p:sp>
        <p:nvSpPr>
          <p:cNvPr id="21" name="Text 19"/>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44</a:t>
            </a:r>
            <a:endParaRPr lang="de-CH" sz="105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38">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AMPEL-QUIZ · LIVE</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Welche Farbe hat dieser Fall?</a:t>
            </a:r>
            <a:endParaRPr lang="de-CH" sz="3600" dirty="0"/>
          </a:p>
        </p:txBody>
      </p:sp>
      <p:sp>
        <p:nvSpPr>
          <p:cNvPr id="4" name="Shape 2"/>
          <p:cNvSpPr/>
          <p:nvPr/>
        </p:nvSpPr>
        <p:spPr>
          <a:xfrm>
            <a:off x="685800" y="2286000"/>
            <a:ext cx="5314798" cy="859536"/>
          </a:xfrm>
          <a:prstGeom prst="roundRect">
            <a:avLst>
              <a:gd name="adj" fmla="val 15957"/>
            </a:avLst>
          </a:prstGeom>
          <a:solidFill>
            <a:srgbClr val="DDF4FC"/>
          </a:solidFill>
          <a:ln w="9525">
            <a:solidFill>
              <a:srgbClr val="CCD5DB"/>
            </a:solidFill>
            <a:prstDash val="solid"/>
          </a:ln>
        </p:spPr>
      </p:sp>
      <p:sp>
        <p:nvSpPr>
          <p:cNvPr id="5" name="Text 3"/>
          <p:cNvSpPr/>
          <p:nvPr/>
        </p:nvSpPr>
        <p:spPr>
          <a:xfrm>
            <a:off x="987552" y="2496312"/>
            <a:ext cx="320040" cy="365760"/>
          </a:xfrm>
          <a:prstGeom prst="rect">
            <a:avLst/>
          </a:prstGeom>
          <a:noFill/>
          <a:ln/>
        </p:spPr>
        <p:txBody>
          <a:bodyPr wrap="square" lIns="0" tIns="0" rIns="0" bIns="0" rtlCol="0" anchor="t"/>
          <a:lstStyle/>
          <a:p>
            <a:pPr indent="0" marL="0">
              <a:lnSpc>
                <a:spcPct val="110000"/>
              </a:lnSpc>
              <a:buNone/>
            </a:pPr>
            <a:r>
              <a:rPr lang="de-CH" altLang="en-US" sz="2100" b="1" dirty="0">
                <a:solidFill>
                  <a:srgbClr val="0B648A"/>
                </a:solidFill>
                <a:latin typeface="Calibri" pitchFamily="34" charset="0"/>
                <a:ea typeface="Calibri" pitchFamily="34" charset="-122"/>
                <a:cs typeface="Calibri" pitchFamily="34" charset="-120"/>
              </a:rPr>
              <a:t>A</a:t>
            </a:r>
            <a:endParaRPr lang="de-CH" sz="2100" dirty="0"/>
          </a:p>
        </p:txBody>
      </p:sp>
      <p:sp>
        <p:nvSpPr>
          <p:cNvPr id="6" name="Text 4"/>
          <p:cNvSpPr/>
          <p:nvPr/>
        </p:nvSpPr>
        <p:spPr>
          <a:xfrm>
            <a:off x="1536192" y="2423160"/>
            <a:ext cx="4023360" cy="580644"/>
          </a:xfrm>
          <a:prstGeom prst="rect">
            <a:avLst/>
          </a:prstGeom>
          <a:noFill/>
          <a:ln/>
        </p:spPr>
        <p:txBody>
          <a:bodyPr wrap="square" lIns="0" tIns="0" rIns="0" bIns="0" rtlCol="0" anchor="t"/>
          <a:lstStyle/>
          <a:p>
            <a:pPr indent="0" marL="0">
              <a:lnSpc>
                <a:spcPct val="110000"/>
              </a:lnSpc>
              <a:buNone/>
            </a:pPr>
            <a:r>
              <a:rPr lang="de-CH" altLang="en-US" sz="1800" dirty="0">
                <a:solidFill>
                  <a:srgbClr val="0D1830"/>
                </a:solidFill>
                <a:latin typeface="Calibri" pitchFamily="34" charset="0"/>
                <a:ea typeface="Calibri" pitchFamily="34" charset="-122"/>
                <a:cs typeface="Calibri" pitchFamily="34" charset="-120"/>
              </a:rPr>
              <a:t>Eine öffentliche Medienmitteilung zusammenfassen</a:t>
            </a:r>
            <a:endParaRPr lang="de-CH" sz="1800" dirty="0"/>
          </a:p>
        </p:txBody>
      </p:sp>
      <p:sp>
        <p:nvSpPr>
          <p:cNvPr id="7" name="Shape 5"/>
          <p:cNvSpPr/>
          <p:nvPr/>
        </p:nvSpPr>
        <p:spPr>
          <a:xfrm>
            <a:off x="6191097" y="2286000"/>
            <a:ext cx="5314798" cy="859536"/>
          </a:xfrm>
          <a:prstGeom prst="roundRect">
            <a:avLst>
              <a:gd name="adj" fmla="val 15957"/>
            </a:avLst>
          </a:prstGeom>
          <a:solidFill>
            <a:srgbClr val="FFFFFF"/>
          </a:solidFill>
          <a:ln w="9525">
            <a:solidFill>
              <a:srgbClr val="CCD5DB"/>
            </a:solidFill>
            <a:prstDash val="solid"/>
          </a:ln>
        </p:spPr>
      </p:sp>
      <p:sp>
        <p:nvSpPr>
          <p:cNvPr id="8" name="Text 6"/>
          <p:cNvSpPr/>
          <p:nvPr/>
        </p:nvSpPr>
        <p:spPr>
          <a:xfrm>
            <a:off x="6492849" y="2496312"/>
            <a:ext cx="320040" cy="365760"/>
          </a:xfrm>
          <a:prstGeom prst="rect">
            <a:avLst/>
          </a:prstGeom>
          <a:noFill/>
          <a:ln/>
        </p:spPr>
        <p:txBody>
          <a:bodyPr wrap="square" lIns="0" tIns="0" rIns="0" bIns="0" rtlCol="0" anchor="t"/>
          <a:lstStyle/>
          <a:p>
            <a:pPr indent="0" marL="0">
              <a:lnSpc>
                <a:spcPct val="110000"/>
              </a:lnSpc>
              <a:buNone/>
            </a:pPr>
            <a:r>
              <a:rPr lang="de-CH" altLang="en-US" sz="2100" b="1" dirty="0">
                <a:solidFill>
                  <a:srgbClr val="0B648A"/>
                </a:solidFill>
                <a:latin typeface="Calibri" pitchFamily="34" charset="0"/>
                <a:ea typeface="Calibri" pitchFamily="34" charset="-122"/>
                <a:cs typeface="Calibri" pitchFamily="34" charset="-120"/>
              </a:rPr>
              <a:t>B</a:t>
            </a:r>
            <a:endParaRPr lang="de-CH" sz="2100" dirty="0"/>
          </a:p>
        </p:txBody>
      </p:sp>
      <p:sp>
        <p:nvSpPr>
          <p:cNvPr id="9" name="Text 7"/>
          <p:cNvSpPr/>
          <p:nvPr/>
        </p:nvSpPr>
        <p:spPr>
          <a:xfrm>
            <a:off x="7041489" y="2423160"/>
            <a:ext cx="4023360" cy="580644"/>
          </a:xfrm>
          <a:prstGeom prst="rect">
            <a:avLst/>
          </a:prstGeom>
          <a:noFill/>
          <a:ln/>
        </p:spPr>
        <p:txBody>
          <a:bodyPr wrap="square" lIns="0" tIns="0" rIns="0" bIns="0" rtlCol="0" anchor="t"/>
          <a:lstStyle/>
          <a:p>
            <a:pPr indent="0" marL="0">
              <a:lnSpc>
                <a:spcPct val="110000"/>
              </a:lnSpc>
              <a:buNone/>
            </a:pPr>
            <a:r>
              <a:rPr lang="de-CH" altLang="en-US" sz="1800" dirty="0">
                <a:solidFill>
                  <a:srgbClr val="0D1830"/>
                </a:solidFill>
                <a:latin typeface="Calibri" pitchFamily="34" charset="0"/>
                <a:ea typeface="Calibri" pitchFamily="34" charset="-122"/>
                <a:cs typeface="Calibri" pitchFamily="34" charset="-120"/>
              </a:rPr>
              <a:t>Den Lebenslauf einer Bewerberin verbessern</a:t>
            </a:r>
            <a:endParaRPr lang="de-CH" sz="1800" dirty="0"/>
          </a:p>
        </p:txBody>
      </p:sp>
      <p:sp>
        <p:nvSpPr>
          <p:cNvPr id="10" name="Shape 8"/>
          <p:cNvSpPr/>
          <p:nvPr/>
        </p:nvSpPr>
        <p:spPr>
          <a:xfrm>
            <a:off x="685800" y="3310128"/>
            <a:ext cx="5314798" cy="859536"/>
          </a:xfrm>
          <a:prstGeom prst="roundRect">
            <a:avLst>
              <a:gd name="adj" fmla="val 15957"/>
            </a:avLst>
          </a:prstGeom>
          <a:solidFill>
            <a:srgbClr val="FFFFFF"/>
          </a:solidFill>
          <a:ln w="9525">
            <a:solidFill>
              <a:srgbClr val="CCD5DB"/>
            </a:solidFill>
            <a:prstDash val="solid"/>
          </a:ln>
        </p:spPr>
      </p:sp>
      <p:sp>
        <p:nvSpPr>
          <p:cNvPr id="11" name="Text 9"/>
          <p:cNvSpPr/>
          <p:nvPr/>
        </p:nvSpPr>
        <p:spPr>
          <a:xfrm>
            <a:off x="987552" y="3520440"/>
            <a:ext cx="320040" cy="365760"/>
          </a:xfrm>
          <a:prstGeom prst="rect">
            <a:avLst/>
          </a:prstGeom>
          <a:noFill/>
          <a:ln/>
        </p:spPr>
        <p:txBody>
          <a:bodyPr wrap="square" lIns="0" tIns="0" rIns="0" bIns="0" rtlCol="0" anchor="t"/>
          <a:lstStyle/>
          <a:p>
            <a:pPr indent="0" marL="0">
              <a:lnSpc>
                <a:spcPct val="110000"/>
              </a:lnSpc>
              <a:buNone/>
            </a:pPr>
            <a:r>
              <a:rPr lang="de-CH" altLang="en-US" sz="2100" b="1" dirty="0">
                <a:solidFill>
                  <a:srgbClr val="0B648A"/>
                </a:solidFill>
                <a:latin typeface="Calibri" pitchFamily="34" charset="0"/>
                <a:ea typeface="Calibri" pitchFamily="34" charset="-122"/>
                <a:cs typeface="Calibri" pitchFamily="34" charset="-120"/>
              </a:rPr>
              <a:t>C</a:t>
            </a:r>
            <a:endParaRPr lang="de-CH" sz="2100" dirty="0"/>
          </a:p>
        </p:txBody>
      </p:sp>
      <p:sp>
        <p:nvSpPr>
          <p:cNvPr id="12" name="Text 10"/>
          <p:cNvSpPr/>
          <p:nvPr/>
        </p:nvSpPr>
        <p:spPr>
          <a:xfrm>
            <a:off x="1536192" y="3447288"/>
            <a:ext cx="4023360" cy="576072"/>
          </a:xfrm>
          <a:prstGeom prst="rect">
            <a:avLst/>
          </a:prstGeom>
          <a:noFill/>
          <a:ln/>
        </p:spPr>
        <p:txBody>
          <a:bodyPr wrap="square" lIns="0" tIns="0" rIns="0" bIns="0" rtlCol="0" anchor="t"/>
          <a:lstStyle/>
          <a:p>
            <a:pPr indent="0" marL="0">
              <a:lnSpc>
                <a:spcPct val="110000"/>
              </a:lnSpc>
              <a:buNone/>
            </a:pPr>
            <a:r>
              <a:rPr lang="de-CH" altLang="en-US" sz="1800" dirty="0">
                <a:solidFill>
                  <a:srgbClr val="0D1830"/>
                </a:solidFill>
                <a:latin typeface="Calibri" pitchFamily="34" charset="0"/>
                <a:ea typeface="Calibri" pitchFamily="34" charset="-122"/>
                <a:cs typeface="Calibri" pitchFamily="34" charset="-120"/>
              </a:rPr>
              <a:t>Die eigenen Herbstferien planen</a:t>
            </a:r>
            <a:endParaRPr lang="de-CH" sz="1800" dirty="0"/>
          </a:p>
        </p:txBody>
      </p:sp>
      <p:sp>
        <p:nvSpPr>
          <p:cNvPr id="13" name="Shape 11"/>
          <p:cNvSpPr/>
          <p:nvPr/>
        </p:nvSpPr>
        <p:spPr>
          <a:xfrm>
            <a:off x="6191097" y="3310128"/>
            <a:ext cx="5314798" cy="859536"/>
          </a:xfrm>
          <a:prstGeom prst="roundRect">
            <a:avLst>
              <a:gd name="adj" fmla="val 15957"/>
            </a:avLst>
          </a:prstGeom>
          <a:solidFill>
            <a:srgbClr val="DDF4FC"/>
          </a:solidFill>
          <a:ln w="9525">
            <a:solidFill>
              <a:srgbClr val="CCD5DB"/>
            </a:solidFill>
            <a:prstDash val="solid"/>
          </a:ln>
        </p:spPr>
      </p:sp>
      <p:sp>
        <p:nvSpPr>
          <p:cNvPr id="14" name="Text 12"/>
          <p:cNvSpPr/>
          <p:nvPr/>
        </p:nvSpPr>
        <p:spPr>
          <a:xfrm>
            <a:off x="6492849" y="3520440"/>
            <a:ext cx="320040" cy="365760"/>
          </a:xfrm>
          <a:prstGeom prst="rect">
            <a:avLst/>
          </a:prstGeom>
          <a:noFill/>
          <a:ln/>
        </p:spPr>
        <p:txBody>
          <a:bodyPr wrap="square" lIns="0" tIns="0" rIns="0" bIns="0" rtlCol="0" anchor="t"/>
          <a:lstStyle/>
          <a:p>
            <a:pPr indent="0" marL="0">
              <a:lnSpc>
                <a:spcPct val="110000"/>
              </a:lnSpc>
              <a:buNone/>
            </a:pPr>
            <a:r>
              <a:rPr lang="de-CH" altLang="en-US" sz="2100" b="1" dirty="0">
                <a:solidFill>
                  <a:srgbClr val="0B648A"/>
                </a:solidFill>
                <a:latin typeface="Calibri" pitchFamily="34" charset="0"/>
                <a:ea typeface="Calibri" pitchFamily="34" charset="-122"/>
                <a:cs typeface="Calibri" pitchFamily="34" charset="-120"/>
              </a:rPr>
              <a:t>D</a:t>
            </a:r>
            <a:endParaRPr lang="de-CH" sz="2100" dirty="0"/>
          </a:p>
        </p:txBody>
      </p:sp>
      <p:sp>
        <p:nvSpPr>
          <p:cNvPr id="15" name="Text 13"/>
          <p:cNvSpPr/>
          <p:nvPr/>
        </p:nvSpPr>
        <p:spPr>
          <a:xfrm>
            <a:off x="7041489" y="3447288"/>
            <a:ext cx="4023360" cy="576072"/>
          </a:xfrm>
          <a:prstGeom prst="rect">
            <a:avLst/>
          </a:prstGeom>
          <a:noFill/>
          <a:ln/>
        </p:spPr>
        <p:txBody>
          <a:bodyPr wrap="square" lIns="0" tIns="0" rIns="0" bIns="0" rtlCol="0" anchor="t"/>
          <a:lstStyle/>
          <a:p>
            <a:pPr indent="0" marL="0">
              <a:lnSpc>
                <a:spcPct val="110000"/>
              </a:lnSpc>
              <a:buNone/>
            </a:pPr>
            <a:r>
              <a:rPr lang="de-CH" altLang="en-US" sz="1800" dirty="0">
                <a:solidFill>
                  <a:srgbClr val="0D1830"/>
                </a:solidFill>
                <a:latin typeface="Calibri" pitchFamily="34" charset="0"/>
                <a:ea typeface="Calibri" pitchFamily="34" charset="-122"/>
                <a:cs typeface="Calibri" pitchFamily="34" charset="-120"/>
              </a:rPr>
              <a:t>Eine Kundenliste mit Adressen sortieren</a:t>
            </a:r>
            <a:endParaRPr lang="de-CH" sz="1800" dirty="0"/>
          </a:p>
        </p:txBody>
      </p:sp>
      <p:sp>
        <p:nvSpPr>
          <p:cNvPr id="16" name="Shape 14"/>
          <p:cNvSpPr/>
          <p:nvPr/>
        </p:nvSpPr>
        <p:spPr>
          <a:xfrm>
            <a:off x="685800" y="4334256"/>
            <a:ext cx="5314798" cy="859536"/>
          </a:xfrm>
          <a:prstGeom prst="roundRect">
            <a:avLst>
              <a:gd name="adj" fmla="val 15957"/>
            </a:avLst>
          </a:prstGeom>
          <a:solidFill>
            <a:srgbClr val="FFFFFF"/>
          </a:solidFill>
          <a:ln w="9525">
            <a:solidFill>
              <a:srgbClr val="CCD5DB"/>
            </a:solidFill>
            <a:prstDash val="solid"/>
          </a:ln>
        </p:spPr>
      </p:sp>
      <p:sp>
        <p:nvSpPr>
          <p:cNvPr id="17" name="Text 15"/>
          <p:cNvSpPr/>
          <p:nvPr/>
        </p:nvSpPr>
        <p:spPr>
          <a:xfrm>
            <a:off x="987552" y="4544568"/>
            <a:ext cx="320040" cy="365760"/>
          </a:xfrm>
          <a:prstGeom prst="rect">
            <a:avLst/>
          </a:prstGeom>
          <a:noFill/>
          <a:ln/>
        </p:spPr>
        <p:txBody>
          <a:bodyPr wrap="square" lIns="0" tIns="0" rIns="0" bIns="0" rtlCol="0" anchor="t"/>
          <a:lstStyle/>
          <a:p>
            <a:pPr indent="0" marL="0">
              <a:lnSpc>
                <a:spcPct val="110000"/>
              </a:lnSpc>
              <a:buNone/>
            </a:pPr>
            <a:r>
              <a:rPr lang="de-CH" altLang="en-US" sz="2100" b="1" dirty="0">
                <a:solidFill>
                  <a:srgbClr val="0B648A"/>
                </a:solidFill>
                <a:latin typeface="Calibri" pitchFamily="34" charset="0"/>
                <a:ea typeface="Calibri" pitchFamily="34" charset="-122"/>
                <a:cs typeface="Calibri" pitchFamily="34" charset="-120"/>
              </a:rPr>
              <a:t>E</a:t>
            </a:r>
            <a:endParaRPr lang="de-CH" sz="2100" dirty="0"/>
          </a:p>
        </p:txBody>
      </p:sp>
      <p:sp>
        <p:nvSpPr>
          <p:cNvPr id="18" name="Text 16"/>
          <p:cNvSpPr/>
          <p:nvPr/>
        </p:nvSpPr>
        <p:spPr>
          <a:xfrm>
            <a:off x="1536192" y="4471416"/>
            <a:ext cx="4023360" cy="580644"/>
          </a:xfrm>
          <a:prstGeom prst="rect">
            <a:avLst/>
          </a:prstGeom>
          <a:noFill/>
          <a:ln/>
        </p:spPr>
        <p:txBody>
          <a:bodyPr wrap="square" lIns="0" tIns="0" rIns="0" bIns="0" rtlCol="0" anchor="t"/>
          <a:lstStyle/>
          <a:p>
            <a:pPr indent="0" marL="0">
              <a:lnSpc>
                <a:spcPct val="110000"/>
              </a:lnSpc>
              <a:buNone/>
            </a:pPr>
            <a:r>
              <a:rPr lang="de-CH" altLang="en-US" sz="1800" dirty="0">
                <a:solidFill>
                  <a:srgbClr val="0D1830"/>
                </a:solidFill>
                <a:latin typeface="Calibri" pitchFamily="34" charset="0"/>
                <a:ea typeface="Calibri" pitchFamily="34" charset="-122"/>
                <a:cs typeface="Calibri" pitchFamily="34" charset="-120"/>
              </a:rPr>
              <a:t>Eine interne Präsentation ohne Namen kürzen</a:t>
            </a:r>
            <a:endParaRPr lang="de-CH" sz="1800" dirty="0"/>
          </a:p>
        </p:txBody>
      </p:sp>
      <p:sp>
        <p:nvSpPr>
          <p:cNvPr id="19" name="Shape 17"/>
          <p:cNvSpPr/>
          <p:nvPr/>
        </p:nvSpPr>
        <p:spPr>
          <a:xfrm>
            <a:off x="6191097" y="4334256"/>
            <a:ext cx="5314798" cy="859536"/>
          </a:xfrm>
          <a:prstGeom prst="roundRect">
            <a:avLst>
              <a:gd name="adj" fmla="val 15957"/>
            </a:avLst>
          </a:prstGeom>
          <a:solidFill>
            <a:srgbClr val="FFFFFF"/>
          </a:solidFill>
          <a:ln w="9525">
            <a:solidFill>
              <a:srgbClr val="CCD5DB"/>
            </a:solidFill>
            <a:prstDash val="solid"/>
          </a:ln>
        </p:spPr>
      </p:sp>
      <p:sp>
        <p:nvSpPr>
          <p:cNvPr id="20" name="Text 18"/>
          <p:cNvSpPr/>
          <p:nvPr/>
        </p:nvSpPr>
        <p:spPr>
          <a:xfrm>
            <a:off x="6492849" y="4544568"/>
            <a:ext cx="320040" cy="365760"/>
          </a:xfrm>
          <a:prstGeom prst="rect">
            <a:avLst/>
          </a:prstGeom>
          <a:noFill/>
          <a:ln/>
        </p:spPr>
        <p:txBody>
          <a:bodyPr wrap="square" lIns="0" tIns="0" rIns="0" bIns="0" rtlCol="0" anchor="t"/>
          <a:lstStyle/>
          <a:p>
            <a:pPr indent="0" marL="0">
              <a:lnSpc>
                <a:spcPct val="110000"/>
              </a:lnSpc>
              <a:buNone/>
            </a:pPr>
            <a:r>
              <a:rPr lang="de-CH" altLang="en-US" sz="2100" b="1" dirty="0">
                <a:solidFill>
                  <a:srgbClr val="0B648A"/>
                </a:solidFill>
                <a:latin typeface="Calibri" pitchFamily="34" charset="0"/>
                <a:ea typeface="Calibri" pitchFamily="34" charset="-122"/>
                <a:cs typeface="Calibri" pitchFamily="34" charset="-120"/>
              </a:rPr>
              <a:t>F</a:t>
            </a:r>
            <a:endParaRPr lang="de-CH" sz="2100" dirty="0"/>
          </a:p>
        </p:txBody>
      </p:sp>
      <p:sp>
        <p:nvSpPr>
          <p:cNvPr id="21" name="Text 19"/>
          <p:cNvSpPr/>
          <p:nvPr/>
        </p:nvSpPr>
        <p:spPr>
          <a:xfrm>
            <a:off x="7041489" y="4471416"/>
            <a:ext cx="4023360" cy="580644"/>
          </a:xfrm>
          <a:prstGeom prst="rect">
            <a:avLst/>
          </a:prstGeom>
          <a:noFill/>
          <a:ln/>
        </p:spPr>
        <p:txBody>
          <a:bodyPr wrap="square" lIns="0" tIns="0" rIns="0" bIns="0" rtlCol="0" anchor="t"/>
          <a:lstStyle/>
          <a:p>
            <a:pPr indent="0" marL="0">
              <a:lnSpc>
                <a:spcPct val="110000"/>
              </a:lnSpc>
              <a:buNone/>
            </a:pPr>
            <a:r>
              <a:rPr lang="de-CH" altLang="en-US" sz="1800" dirty="0">
                <a:solidFill>
                  <a:srgbClr val="0D1830"/>
                </a:solidFill>
                <a:latin typeface="Calibri" pitchFamily="34" charset="0"/>
                <a:ea typeface="Calibri" pitchFamily="34" charset="-122"/>
                <a:cs typeface="Calibri" pitchFamily="34" charset="-120"/>
              </a:rPr>
              <a:t>Eine E-Mail mit Passwort-Link übersetzen</a:t>
            </a:r>
            <a:endParaRPr lang="de-CH" sz="1800" dirty="0"/>
          </a:p>
        </p:txBody>
      </p:sp>
      <p:sp>
        <p:nvSpPr>
          <p:cNvPr id="22" name="Shape 20"/>
          <p:cNvSpPr/>
          <p:nvPr/>
        </p:nvSpPr>
        <p:spPr>
          <a:xfrm>
            <a:off x="685800" y="5696712"/>
            <a:ext cx="10820095" cy="571500"/>
          </a:xfrm>
          <a:prstGeom prst="roundRect">
            <a:avLst>
              <a:gd name="adj" fmla="val 24000"/>
            </a:avLst>
          </a:prstGeom>
          <a:solidFill>
            <a:srgbClr val="DDF4FC"/>
          </a:solidFill>
          <a:ln w="9525">
            <a:solidFill>
              <a:srgbClr val="DDF4FC"/>
            </a:solidFill>
            <a:prstDash val="solid"/>
          </a:ln>
        </p:spPr>
      </p:sp>
      <p:sp>
        <p:nvSpPr>
          <p:cNvPr id="23" name="Text 21"/>
          <p:cNvSpPr/>
          <p:nvPr/>
        </p:nvSpPr>
        <p:spPr>
          <a:xfrm>
            <a:off x="914400" y="5833872"/>
            <a:ext cx="10362895" cy="297180"/>
          </a:xfrm>
          <a:prstGeom prst="rect">
            <a:avLst/>
          </a:prstGeom>
          <a:noFill/>
          <a:ln/>
        </p:spPr>
        <p:txBody>
          <a:bodyPr wrap="square" lIns="0" tIns="0" rIns="0" bIns="0" rtlCol="0" anchor="t"/>
          <a:lstStyle/>
          <a:p>
            <a:pPr algn="l" indent="0" marL="0">
              <a:lnSpc>
                <a:spcPct val="110000"/>
              </a:lnSpc>
              <a:buNone/>
            </a:pPr>
            <a:r>
              <a:rPr lang="de-CH" altLang="en-US" sz="1500" b="1" dirty="0">
                <a:solidFill>
                  <a:srgbClr val="0D1830"/>
                </a:solidFill>
                <a:latin typeface="Calibri" pitchFamily="34" charset="0"/>
                <a:ea typeface="Calibri" pitchFamily="34" charset="-122"/>
                <a:cs typeface="Calibri" pitchFamily="34" charset="-120"/>
              </a:rPr>
              <a:t>Live-Wand: Was beschäftigt dich beim Datenschutz?</a:t>
            </a:r>
            <a:endParaRPr lang="de-CH" sz="1500" dirty="0"/>
          </a:p>
        </p:txBody>
      </p:sp>
      <p:sp>
        <p:nvSpPr>
          <p:cNvPr id="24" name="Text 22"/>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25" name="Text 23"/>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Datenschutz</a:t>
            </a:r>
            <a:endParaRPr lang="de-CH" sz="1050" dirty="0"/>
          </a:p>
        </p:txBody>
      </p:sp>
      <p:sp>
        <p:nvSpPr>
          <p:cNvPr id="26" name="Text 24"/>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45</a:t>
            </a:r>
            <a:endParaRPr lang="de-CH" sz="105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39">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RECHTLICHER RAHMEN · STAND OKTOBER 2026</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Was gilt für dich?</a:t>
            </a:r>
            <a:endParaRPr lang="de-CH" sz="3600" dirty="0"/>
          </a:p>
        </p:txBody>
      </p:sp>
      <p:sp>
        <p:nvSpPr>
          <p:cNvPr id="4" name="Shape 2"/>
          <p:cNvSpPr/>
          <p:nvPr/>
        </p:nvSpPr>
        <p:spPr>
          <a:xfrm>
            <a:off x="685800" y="2240280"/>
            <a:ext cx="457200" cy="457200"/>
          </a:xfrm>
          <a:prstGeom prst="roundRect">
            <a:avLst>
              <a:gd name="adj" fmla="val 50000"/>
            </a:avLst>
          </a:prstGeom>
          <a:solidFill>
            <a:srgbClr val="249ACB"/>
          </a:solidFill>
          <a:ln w="9525">
            <a:solidFill>
              <a:srgbClr val="249ACB"/>
            </a:solidFill>
            <a:prstDash val="solid"/>
          </a:ln>
        </p:spPr>
      </p:sp>
      <p:sp>
        <p:nvSpPr>
          <p:cNvPr id="5" name="Text 3"/>
          <p:cNvSpPr/>
          <p:nvPr/>
        </p:nvSpPr>
        <p:spPr>
          <a:xfrm>
            <a:off x="685800" y="2307031"/>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01</a:t>
            </a:r>
            <a:endParaRPr lang="de-CH" sz="1400" dirty="0"/>
          </a:p>
        </p:txBody>
      </p:sp>
      <p:sp>
        <p:nvSpPr>
          <p:cNvPr id="6" name="Text 4"/>
          <p:cNvSpPr/>
          <p:nvPr/>
        </p:nvSpPr>
        <p:spPr>
          <a:xfrm>
            <a:off x="1390650" y="2249424"/>
            <a:ext cx="3143250" cy="777240"/>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Datenschutzgesetz (DSG)</a:t>
            </a:r>
            <a:endParaRPr lang="de-CH" sz="1800" dirty="0"/>
          </a:p>
        </p:txBody>
      </p:sp>
      <p:sp>
        <p:nvSpPr>
          <p:cNvPr id="7" name="Text 5"/>
          <p:cNvSpPr/>
          <p:nvPr/>
        </p:nvSpPr>
        <p:spPr>
          <a:xfrm>
            <a:off x="5120640" y="2249424"/>
            <a:ext cx="6309360" cy="777240"/>
          </a:xfrm>
          <a:prstGeom prst="rect">
            <a:avLst/>
          </a:prstGeom>
          <a:noFill/>
          <a:ln/>
        </p:spPr>
        <p:txBody>
          <a:bodyPr wrap="square" lIns="91440" tIns="0" rIns="0" bIns="0" rtlCol="0" anchor="t"/>
          <a:lstStyle/>
          <a:p>
            <a:pPr indent="0" marL="0">
              <a:lnSpc>
                <a:spcPct val="100000"/>
              </a:lnSpc>
              <a:buNone/>
            </a:pPr>
            <a:r>
              <a:rPr lang="de-CH" altLang="en-US" sz="1575" dirty="0">
                <a:solidFill>
                  <a:srgbClr val="566173"/>
                </a:solidFill>
                <a:latin typeface="Calibri" pitchFamily="34" charset="0"/>
                <a:ea typeface="Calibri" pitchFamily="34" charset="-122"/>
                <a:cs typeface="Calibri" pitchFamily="34" charset="-120"/>
              </a:rPr>
              <a:t>Gilt seit 1.9.2023 und direkt auch für KI: Transparenz, Zweckbindung, Datensicherheit.</a:t>
            </a:r>
            <a:endParaRPr lang="de-CH" sz="1575" dirty="0"/>
          </a:p>
        </p:txBody>
      </p:sp>
      <p:sp>
        <p:nvSpPr>
          <p:cNvPr id="8" name="Shape 6"/>
          <p:cNvSpPr/>
          <p:nvPr/>
        </p:nvSpPr>
        <p:spPr>
          <a:xfrm>
            <a:off x="685800" y="3154680"/>
            <a:ext cx="457200" cy="457200"/>
          </a:xfrm>
          <a:prstGeom prst="roundRect">
            <a:avLst>
              <a:gd name="adj" fmla="val 50000"/>
            </a:avLst>
          </a:prstGeom>
          <a:solidFill>
            <a:srgbClr val="249ACB"/>
          </a:solidFill>
          <a:ln w="9525">
            <a:solidFill>
              <a:srgbClr val="249ACB"/>
            </a:solidFill>
            <a:prstDash val="solid"/>
          </a:ln>
        </p:spPr>
      </p:sp>
      <p:sp>
        <p:nvSpPr>
          <p:cNvPr id="9" name="Text 7"/>
          <p:cNvSpPr/>
          <p:nvPr/>
        </p:nvSpPr>
        <p:spPr>
          <a:xfrm>
            <a:off x="685800" y="3221431"/>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02</a:t>
            </a:r>
            <a:endParaRPr lang="de-CH" sz="1400" dirty="0"/>
          </a:p>
        </p:txBody>
      </p:sp>
      <p:sp>
        <p:nvSpPr>
          <p:cNvPr id="10" name="Text 8"/>
          <p:cNvSpPr/>
          <p:nvPr/>
        </p:nvSpPr>
        <p:spPr>
          <a:xfrm>
            <a:off x="1390650" y="3163824"/>
            <a:ext cx="3143250" cy="777240"/>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EU AI Act</a:t>
            </a:r>
            <a:endParaRPr lang="de-CH" sz="1800" dirty="0"/>
          </a:p>
        </p:txBody>
      </p:sp>
      <p:sp>
        <p:nvSpPr>
          <p:cNvPr id="11" name="Text 9"/>
          <p:cNvSpPr/>
          <p:nvPr/>
        </p:nvSpPr>
        <p:spPr>
          <a:xfrm>
            <a:off x="5120640" y="3163824"/>
            <a:ext cx="6309360" cy="777240"/>
          </a:xfrm>
          <a:prstGeom prst="rect">
            <a:avLst/>
          </a:prstGeom>
          <a:noFill/>
          <a:ln/>
        </p:spPr>
        <p:txBody>
          <a:bodyPr wrap="square" lIns="91440" tIns="0" rIns="0" bIns="0" rtlCol="0" anchor="t"/>
          <a:lstStyle/>
          <a:p>
            <a:pPr indent="0" marL="0">
              <a:lnSpc>
                <a:spcPct val="100000"/>
              </a:lnSpc>
              <a:buNone/>
            </a:pPr>
            <a:r>
              <a:rPr lang="de-CH" altLang="en-US" sz="1575" dirty="0">
                <a:solidFill>
                  <a:srgbClr val="566173"/>
                </a:solidFill>
                <a:latin typeface="Calibri" pitchFamily="34" charset="0"/>
                <a:ea typeface="Calibri" pitchFamily="34" charset="-122"/>
                <a:cs typeface="Calibri" pitchFamily="34" charset="-120"/>
              </a:rPr>
              <a:t>Verbote und Pflicht zur KI-Kompetenz seit Februar 2025, Transparenzpflichten seit August 2026. Betrifft Schweizer Firmen, die in der EU anbieten.</a:t>
            </a:r>
            <a:endParaRPr lang="de-CH" sz="1575" dirty="0"/>
          </a:p>
        </p:txBody>
      </p:sp>
      <p:sp>
        <p:nvSpPr>
          <p:cNvPr id="12" name="Shape 10"/>
          <p:cNvSpPr/>
          <p:nvPr/>
        </p:nvSpPr>
        <p:spPr>
          <a:xfrm>
            <a:off x="685800" y="4069080"/>
            <a:ext cx="457200" cy="457200"/>
          </a:xfrm>
          <a:prstGeom prst="roundRect">
            <a:avLst>
              <a:gd name="adj" fmla="val 50000"/>
            </a:avLst>
          </a:prstGeom>
          <a:solidFill>
            <a:srgbClr val="249ACB"/>
          </a:solidFill>
          <a:ln w="9525">
            <a:solidFill>
              <a:srgbClr val="249ACB"/>
            </a:solidFill>
            <a:prstDash val="solid"/>
          </a:ln>
        </p:spPr>
      </p:sp>
      <p:sp>
        <p:nvSpPr>
          <p:cNvPr id="13" name="Text 11"/>
          <p:cNvSpPr/>
          <p:nvPr/>
        </p:nvSpPr>
        <p:spPr>
          <a:xfrm>
            <a:off x="685800" y="4135831"/>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03</a:t>
            </a:r>
            <a:endParaRPr lang="de-CH" sz="1400" dirty="0"/>
          </a:p>
        </p:txBody>
      </p:sp>
      <p:sp>
        <p:nvSpPr>
          <p:cNvPr id="14" name="Text 12"/>
          <p:cNvSpPr/>
          <p:nvPr/>
        </p:nvSpPr>
        <p:spPr>
          <a:xfrm>
            <a:off x="1390650" y="4078224"/>
            <a:ext cx="3143250" cy="777240"/>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Schweizer KI-Regeln</a:t>
            </a:r>
            <a:endParaRPr lang="de-CH" sz="1800" dirty="0"/>
          </a:p>
        </p:txBody>
      </p:sp>
      <p:sp>
        <p:nvSpPr>
          <p:cNvPr id="15" name="Text 13"/>
          <p:cNvSpPr/>
          <p:nvPr/>
        </p:nvSpPr>
        <p:spPr>
          <a:xfrm>
            <a:off x="5120640" y="4078224"/>
            <a:ext cx="6309360" cy="777240"/>
          </a:xfrm>
          <a:prstGeom prst="rect">
            <a:avLst/>
          </a:prstGeom>
          <a:noFill/>
          <a:ln/>
        </p:spPr>
        <p:txBody>
          <a:bodyPr wrap="square" lIns="91440" tIns="0" rIns="0" bIns="0" rtlCol="0" anchor="t"/>
          <a:lstStyle/>
          <a:p>
            <a:pPr indent="0" marL="0">
              <a:lnSpc>
                <a:spcPct val="100000"/>
              </a:lnSpc>
              <a:buNone/>
            </a:pPr>
            <a:r>
              <a:rPr lang="de-CH" altLang="en-US" sz="1575" dirty="0">
                <a:solidFill>
                  <a:srgbClr val="566173"/>
                </a:solidFill>
                <a:latin typeface="Calibri" pitchFamily="34" charset="0"/>
                <a:ea typeface="Calibri" pitchFamily="34" charset="-122"/>
                <a:cs typeface="Calibri" pitchFamily="34" charset="-120"/>
              </a:rPr>
              <a:t>Kein eigenes KI-Gesetz. Der Bundesrat lässt bis Ende 2026 eine Vorlage erarbeiten.</a:t>
            </a:r>
            <a:endParaRPr lang="de-CH" sz="1575" dirty="0"/>
          </a:p>
        </p:txBody>
      </p:sp>
      <p:sp>
        <p:nvSpPr>
          <p:cNvPr id="16" name="Shape 14"/>
          <p:cNvSpPr/>
          <p:nvPr/>
        </p:nvSpPr>
        <p:spPr>
          <a:xfrm>
            <a:off x="685800" y="4983480"/>
            <a:ext cx="457200" cy="457200"/>
          </a:xfrm>
          <a:prstGeom prst="roundRect">
            <a:avLst>
              <a:gd name="adj" fmla="val 50000"/>
            </a:avLst>
          </a:prstGeom>
          <a:solidFill>
            <a:srgbClr val="E8A317"/>
          </a:solidFill>
          <a:ln w="9525">
            <a:solidFill>
              <a:srgbClr val="E8A317"/>
            </a:solidFill>
            <a:prstDash val="solid"/>
          </a:ln>
        </p:spPr>
      </p:sp>
      <p:sp>
        <p:nvSpPr>
          <p:cNvPr id="17" name="Text 15"/>
          <p:cNvSpPr/>
          <p:nvPr/>
        </p:nvSpPr>
        <p:spPr>
          <a:xfrm>
            <a:off x="685800" y="5050231"/>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0D1830"/>
                </a:solidFill>
                <a:latin typeface="Calibri" pitchFamily="34" charset="0"/>
                <a:ea typeface="Calibri" pitchFamily="34" charset="-122"/>
                <a:cs typeface="Calibri" pitchFamily="34" charset="-120"/>
              </a:rPr>
              <a:t>04</a:t>
            </a:r>
            <a:endParaRPr lang="de-CH" sz="1400" dirty="0"/>
          </a:p>
        </p:txBody>
      </p:sp>
      <p:sp>
        <p:nvSpPr>
          <p:cNvPr id="18" name="Text 16"/>
          <p:cNvSpPr/>
          <p:nvPr/>
        </p:nvSpPr>
        <p:spPr>
          <a:xfrm>
            <a:off x="1390650" y="4992624"/>
            <a:ext cx="3143250" cy="777240"/>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Urheber- und Lauterkeitsrecht</a:t>
            </a:r>
            <a:endParaRPr lang="de-CH" sz="1800" dirty="0"/>
          </a:p>
        </p:txBody>
      </p:sp>
      <p:sp>
        <p:nvSpPr>
          <p:cNvPr id="19" name="Text 17"/>
          <p:cNvSpPr/>
          <p:nvPr/>
        </p:nvSpPr>
        <p:spPr>
          <a:xfrm>
            <a:off x="5120640" y="4992624"/>
            <a:ext cx="6309360" cy="777240"/>
          </a:xfrm>
          <a:prstGeom prst="rect">
            <a:avLst/>
          </a:prstGeom>
          <a:noFill/>
          <a:ln/>
        </p:spPr>
        <p:txBody>
          <a:bodyPr wrap="square" lIns="91440" tIns="0" rIns="0" bIns="0" rtlCol="0" anchor="t"/>
          <a:lstStyle/>
          <a:p>
            <a:pPr indent="0" marL="0">
              <a:lnSpc>
                <a:spcPct val="100000"/>
              </a:lnSpc>
              <a:buNone/>
            </a:pPr>
            <a:r>
              <a:rPr lang="de-CH" altLang="en-US" sz="1575" dirty="0">
                <a:solidFill>
                  <a:srgbClr val="566173"/>
                </a:solidFill>
                <a:latin typeface="Calibri" pitchFamily="34" charset="0"/>
                <a:ea typeface="Calibri" pitchFamily="34" charset="-122"/>
                <a:cs typeface="Calibri" pitchFamily="34" charset="-120"/>
              </a:rPr>
              <a:t>KI-Inhalte kennzeichnen, wo sonst eine Täuschung entstehen könnte.</a:t>
            </a:r>
            <a:endParaRPr lang="de-CH" sz="1575" dirty="0"/>
          </a:p>
        </p:txBody>
      </p:sp>
      <p:sp>
        <p:nvSpPr>
          <p:cNvPr id="20" name="Text 18"/>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21" name="Text 19"/>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Recht</a:t>
            </a:r>
            <a:endParaRPr lang="de-CH" sz="1050" dirty="0"/>
          </a:p>
        </p:txBody>
      </p:sp>
      <p:sp>
        <p:nvSpPr>
          <p:cNvPr id="22" name="Text 20"/>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46</a:t>
            </a:r>
            <a:endParaRPr lang="de-CH" sz="105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0">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ASW · 7 GRUNDSÄTZE IM UMGANG MIT KI</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Was die Kommunikationsbranche sich selbst vorgibt</a:t>
            </a:r>
            <a:endParaRPr lang="de-CH" sz="3600" dirty="0"/>
          </a:p>
        </p:txBody>
      </p:sp>
      <p:sp>
        <p:nvSpPr>
          <p:cNvPr id="4" name="Shape 2"/>
          <p:cNvSpPr/>
          <p:nvPr/>
        </p:nvSpPr>
        <p:spPr>
          <a:xfrm>
            <a:off x="685800" y="2240280"/>
            <a:ext cx="457200" cy="457200"/>
          </a:xfrm>
          <a:prstGeom prst="roundRect">
            <a:avLst>
              <a:gd name="adj" fmla="val 50000"/>
            </a:avLst>
          </a:prstGeom>
          <a:solidFill>
            <a:srgbClr val="249ACB"/>
          </a:solidFill>
          <a:ln w="9525">
            <a:solidFill>
              <a:srgbClr val="249ACB"/>
            </a:solidFill>
            <a:prstDash val="solid"/>
          </a:ln>
        </p:spPr>
      </p:sp>
      <p:sp>
        <p:nvSpPr>
          <p:cNvPr id="5" name="Text 3"/>
          <p:cNvSpPr/>
          <p:nvPr/>
        </p:nvSpPr>
        <p:spPr>
          <a:xfrm>
            <a:off x="685800" y="2307031"/>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01</a:t>
            </a:r>
            <a:endParaRPr lang="de-CH" sz="1400" dirty="0"/>
          </a:p>
        </p:txBody>
      </p:sp>
      <p:sp>
        <p:nvSpPr>
          <p:cNvPr id="6" name="Text 4"/>
          <p:cNvSpPr/>
          <p:nvPr/>
        </p:nvSpPr>
        <p:spPr>
          <a:xfrm>
            <a:off x="1390650" y="2249424"/>
            <a:ext cx="9655302" cy="599846"/>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Verantwortung bleibt beim Menschen</a:t>
            </a:r>
            <a:endParaRPr lang="de-CH" sz="1800" dirty="0"/>
          </a:p>
        </p:txBody>
      </p:sp>
      <p:sp>
        <p:nvSpPr>
          <p:cNvPr id="7" name="Shape 5"/>
          <p:cNvSpPr/>
          <p:nvPr/>
        </p:nvSpPr>
        <p:spPr>
          <a:xfrm>
            <a:off x="685800" y="2977286"/>
            <a:ext cx="457200" cy="457200"/>
          </a:xfrm>
          <a:prstGeom prst="roundRect">
            <a:avLst>
              <a:gd name="adj" fmla="val 50000"/>
            </a:avLst>
          </a:prstGeom>
          <a:solidFill>
            <a:srgbClr val="249ACB"/>
          </a:solidFill>
          <a:ln w="9525">
            <a:solidFill>
              <a:srgbClr val="249ACB"/>
            </a:solidFill>
            <a:prstDash val="solid"/>
          </a:ln>
        </p:spPr>
      </p:sp>
      <p:sp>
        <p:nvSpPr>
          <p:cNvPr id="8" name="Text 6"/>
          <p:cNvSpPr/>
          <p:nvPr/>
        </p:nvSpPr>
        <p:spPr>
          <a:xfrm>
            <a:off x="685800" y="3044038"/>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02</a:t>
            </a:r>
            <a:endParaRPr lang="de-CH" sz="1400" dirty="0"/>
          </a:p>
        </p:txBody>
      </p:sp>
      <p:sp>
        <p:nvSpPr>
          <p:cNvPr id="9" name="Text 7"/>
          <p:cNvSpPr/>
          <p:nvPr/>
        </p:nvSpPr>
        <p:spPr>
          <a:xfrm>
            <a:off x="1390650" y="2986430"/>
            <a:ext cx="9655302" cy="599846"/>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Keine Täuschung, Diskriminierung oder Persönlichkeitsverletzung</a:t>
            </a:r>
            <a:endParaRPr lang="de-CH" sz="1800" dirty="0"/>
          </a:p>
        </p:txBody>
      </p:sp>
      <p:sp>
        <p:nvSpPr>
          <p:cNvPr id="10" name="Shape 8"/>
          <p:cNvSpPr/>
          <p:nvPr/>
        </p:nvSpPr>
        <p:spPr>
          <a:xfrm>
            <a:off x="685800" y="3714293"/>
            <a:ext cx="457200" cy="457200"/>
          </a:xfrm>
          <a:prstGeom prst="roundRect">
            <a:avLst>
              <a:gd name="adj" fmla="val 50000"/>
            </a:avLst>
          </a:prstGeom>
          <a:solidFill>
            <a:srgbClr val="249ACB"/>
          </a:solidFill>
          <a:ln w="9525">
            <a:solidFill>
              <a:srgbClr val="249ACB"/>
            </a:solidFill>
            <a:prstDash val="solid"/>
          </a:ln>
        </p:spPr>
      </p:sp>
      <p:sp>
        <p:nvSpPr>
          <p:cNvPr id="11" name="Text 9"/>
          <p:cNvSpPr/>
          <p:nvPr/>
        </p:nvSpPr>
        <p:spPr>
          <a:xfrm>
            <a:off x="685800" y="3781044"/>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03</a:t>
            </a:r>
            <a:endParaRPr lang="de-CH" sz="1400" dirty="0"/>
          </a:p>
        </p:txBody>
      </p:sp>
      <p:sp>
        <p:nvSpPr>
          <p:cNvPr id="12" name="Text 10"/>
          <p:cNvSpPr/>
          <p:nvPr/>
        </p:nvSpPr>
        <p:spPr>
          <a:xfrm>
            <a:off x="1390650" y="3723437"/>
            <a:ext cx="9655302" cy="599846"/>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Zwischen- und Endergebnisse menschlich prüfen</a:t>
            </a:r>
            <a:endParaRPr lang="de-CH" sz="1800" dirty="0"/>
          </a:p>
        </p:txBody>
      </p:sp>
      <p:sp>
        <p:nvSpPr>
          <p:cNvPr id="13" name="Shape 11"/>
          <p:cNvSpPr/>
          <p:nvPr/>
        </p:nvSpPr>
        <p:spPr>
          <a:xfrm>
            <a:off x="685800" y="4451299"/>
            <a:ext cx="457200" cy="457200"/>
          </a:xfrm>
          <a:prstGeom prst="roundRect">
            <a:avLst>
              <a:gd name="adj" fmla="val 50000"/>
            </a:avLst>
          </a:prstGeom>
          <a:solidFill>
            <a:srgbClr val="249ACB"/>
          </a:solidFill>
          <a:ln w="9525">
            <a:solidFill>
              <a:srgbClr val="249ACB"/>
            </a:solidFill>
            <a:prstDash val="solid"/>
          </a:ln>
        </p:spPr>
      </p:sp>
      <p:sp>
        <p:nvSpPr>
          <p:cNvPr id="14" name="Text 12"/>
          <p:cNvSpPr/>
          <p:nvPr/>
        </p:nvSpPr>
        <p:spPr>
          <a:xfrm>
            <a:off x="685800" y="4518050"/>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04</a:t>
            </a:r>
            <a:endParaRPr lang="de-CH" sz="1400" dirty="0"/>
          </a:p>
        </p:txBody>
      </p:sp>
      <p:sp>
        <p:nvSpPr>
          <p:cNvPr id="15" name="Text 13"/>
          <p:cNvSpPr/>
          <p:nvPr/>
        </p:nvSpPr>
        <p:spPr>
          <a:xfrm>
            <a:off x="1390650" y="4460443"/>
            <a:ext cx="9655302" cy="599846"/>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Offen informieren, wenn Rechte Dritter betroffen sein könnten</a:t>
            </a:r>
            <a:endParaRPr lang="de-CH" sz="1800" dirty="0"/>
          </a:p>
        </p:txBody>
      </p:sp>
      <p:sp>
        <p:nvSpPr>
          <p:cNvPr id="16" name="Shape 14"/>
          <p:cNvSpPr/>
          <p:nvPr/>
        </p:nvSpPr>
        <p:spPr>
          <a:xfrm>
            <a:off x="685800" y="5188306"/>
            <a:ext cx="457200" cy="457200"/>
          </a:xfrm>
          <a:prstGeom prst="roundRect">
            <a:avLst>
              <a:gd name="adj" fmla="val 50000"/>
            </a:avLst>
          </a:prstGeom>
          <a:solidFill>
            <a:srgbClr val="E8A317"/>
          </a:solidFill>
          <a:ln w="9525">
            <a:solidFill>
              <a:srgbClr val="E8A317"/>
            </a:solidFill>
            <a:prstDash val="solid"/>
          </a:ln>
        </p:spPr>
      </p:sp>
      <p:sp>
        <p:nvSpPr>
          <p:cNvPr id="17" name="Text 15"/>
          <p:cNvSpPr/>
          <p:nvPr/>
        </p:nvSpPr>
        <p:spPr>
          <a:xfrm>
            <a:off x="685800" y="5255057"/>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0D1830"/>
                </a:solidFill>
                <a:latin typeface="Calibri" pitchFamily="34" charset="0"/>
                <a:ea typeface="Calibri" pitchFamily="34" charset="-122"/>
                <a:cs typeface="Calibri" pitchFamily="34" charset="-120"/>
              </a:rPr>
              <a:t>05</a:t>
            </a:r>
            <a:endParaRPr lang="de-CH" sz="1400" dirty="0"/>
          </a:p>
        </p:txBody>
      </p:sp>
      <p:sp>
        <p:nvSpPr>
          <p:cNvPr id="18" name="Text 16"/>
          <p:cNvSpPr/>
          <p:nvPr/>
        </p:nvSpPr>
        <p:spPr>
          <a:xfrm>
            <a:off x="1390650" y="5197450"/>
            <a:ext cx="9655302" cy="599846"/>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Keine vertraulichen Daten in öffentliche Werkzeuge</a:t>
            </a:r>
            <a:endParaRPr lang="de-CH" sz="1800" dirty="0"/>
          </a:p>
        </p:txBody>
      </p:sp>
      <p:sp>
        <p:nvSpPr>
          <p:cNvPr id="19" name="Text 17"/>
          <p:cNvSpPr/>
          <p:nvPr/>
        </p:nvSpPr>
        <p:spPr>
          <a:xfrm>
            <a:off x="685800" y="6071616"/>
            <a:ext cx="10332720" cy="201168"/>
          </a:xfrm>
          <a:prstGeom prst="rect">
            <a:avLst/>
          </a:prstGeom>
          <a:noFill/>
          <a:ln/>
        </p:spPr>
        <p:txBody>
          <a:bodyPr wrap="square" lIns="91440" tIns="0" rIns="0" bIns="0" rtlCol="0" anchor="t"/>
          <a:lstStyle/>
          <a:p>
            <a:pP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ASW, Grundsätze vom Oktober 2023, asw.ch</a:t>
            </a:r>
            <a:endParaRPr lang="de-CH" sz="1050" dirty="0"/>
          </a:p>
        </p:txBody>
      </p:sp>
      <p:sp>
        <p:nvSpPr>
          <p:cNvPr id="20" name="Text 18"/>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21" name="Text 19"/>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Recht</a:t>
            </a:r>
            <a:endParaRPr lang="de-CH" sz="1050" dirty="0"/>
          </a:p>
        </p:txBody>
      </p:sp>
      <p:sp>
        <p:nvSpPr>
          <p:cNvPr id="22" name="Text 20"/>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47</a:t>
            </a:r>
            <a:endParaRPr lang="de-CH" sz="105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1">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RISIKEN MINIMIEREN</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Sieben Gewohnheiten für den Berufsalltag</a:t>
            </a:r>
            <a:endParaRPr lang="de-CH" sz="3600" dirty="0"/>
          </a:p>
        </p:txBody>
      </p:sp>
      <p:sp>
        <p:nvSpPr>
          <p:cNvPr id="4" name="Shape 2"/>
          <p:cNvSpPr/>
          <p:nvPr/>
        </p:nvSpPr>
        <p:spPr>
          <a:xfrm>
            <a:off x="685800" y="2240280"/>
            <a:ext cx="457200" cy="457200"/>
          </a:xfrm>
          <a:prstGeom prst="roundRect">
            <a:avLst>
              <a:gd name="adj" fmla="val 50000"/>
            </a:avLst>
          </a:prstGeom>
          <a:solidFill>
            <a:srgbClr val="249ACB"/>
          </a:solidFill>
          <a:ln w="9525">
            <a:solidFill>
              <a:srgbClr val="249ACB"/>
            </a:solidFill>
            <a:prstDash val="solid"/>
          </a:ln>
        </p:spPr>
      </p:sp>
      <p:sp>
        <p:nvSpPr>
          <p:cNvPr id="5" name="Text 3"/>
          <p:cNvSpPr/>
          <p:nvPr/>
        </p:nvSpPr>
        <p:spPr>
          <a:xfrm>
            <a:off x="685800" y="2307031"/>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1</a:t>
            </a:r>
            <a:endParaRPr lang="de-CH" sz="1400" dirty="0"/>
          </a:p>
        </p:txBody>
      </p:sp>
      <p:sp>
        <p:nvSpPr>
          <p:cNvPr id="6" name="Text 4"/>
          <p:cNvSpPr/>
          <p:nvPr/>
        </p:nvSpPr>
        <p:spPr>
          <a:xfrm>
            <a:off x="1390650" y="2249424"/>
            <a:ext cx="4297680" cy="784098"/>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Freigegebene Werkzeuge nutzen</a:t>
            </a:r>
            <a:endParaRPr lang="de-CH" sz="1800" dirty="0"/>
          </a:p>
        </p:txBody>
      </p:sp>
      <p:sp>
        <p:nvSpPr>
          <p:cNvPr id="7" name="Shape 5"/>
          <p:cNvSpPr/>
          <p:nvPr/>
        </p:nvSpPr>
        <p:spPr>
          <a:xfrm>
            <a:off x="685800" y="3161538"/>
            <a:ext cx="457200" cy="457200"/>
          </a:xfrm>
          <a:prstGeom prst="roundRect">
            <a:avLst>
              <a:gd name="adj" fmla="val 50000"/>
            </a:avLst>
          </a:prstGeom>
          <a:solidFill>
            <a:srgbClr val="249ACB"/>
          </a:solidFill>
          <a:ln w="9525">
            <a:solidFill>
              <a:srgbClr val="249ACB"/>
            </a:solidFill>
            <a:prstDash val="solid"/>
          </a:ln>
        </p:spPr>
      </p:sp>
      <p:sp>
        <p:nvSpPr>
          <p:cNvPr id="8" name="Text 6"/>
          <p:cNvSpPr/>
          <p:nvPr/>
        </p:nvSpPr>
        <p:spPr>
          <a:xfrm>
            <a:off x="685800" y="3228289"/>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2</a:t>
            </a:r>
            <a:endParaRPr lang="de-CH" sz="1400" dirty="0"/>
          </a:p>
        </p:txBody>
      </p:sp>
      <p:sp>
        <p:nvSpPr>
          <p:cNvPr id="9" name="Text 7"/>
          <p:cNvSpPr/>
          <p:nvPr/>
        </p:nvSpPr>
        <p:spPr>
          <a:xfrm>
            <a:off x="1390650" y="3170682"/>
            <a:ext cx="4297680" cy="784098"/>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Daten minimieren, Ampel anwenden</a:t>
            </a:r>
            <a:endParaRPr lang="de-CH" sz="1800" dirty="0"/>
          </a:p>
        </p:txBody>
      </p:sp>
      <p:sp>
        <p:nvSpPr>
          <p:cNvPr id="10" name="Shape 8"/>
          <p:cNvSpPr/>
          <p:nvPr/>
        </p:nvSpPr>
        <p:spPr>
          <a:xfrm>
            <a:off x="685800" y="4082796"/>
            <a:ext cx="457200" cy="457200"/>
          </a:xfrm>
          <a:prstGeom prst="roundRect">
            <a:avLst>
              <a:gd name="adj" fmla="val 50000"/>
            </a:avLst>
          </a:prstGeom>
          <a:solidFill>
            <a:srgbClr val="249ACB"/>
          </a:solidFill>
          <a:ln w="9525">
            <a:solidFill>
              <a:srgbClr val="249ACB"/>
            </a:solidFill>
            <a:prstDash val="solid"/>
          </a:ln>
        </p:spPr>
      </p:sp>
      <p:sp>
        <p:nvSpPr>
          <p:cNvPr id="11" name="Text 9"/>
          <p:cNvSpPr/>
          <p:nvPr/>
        </p:nvSpPr>
        <p:spPr>
          <a:xfrm>
            <a:off x="685800" y="4149547"/>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3</a:t>
            </a:r>
            <a:endParaRPr lang="de-CH" sz="1400" dirty="0"/>
          </a:p>
        </p:txBody>
      </p:sp>
      <p:sp>
        <p:nvSpPr>
          <p:cNvPr id="12" name="Text 10"/>
          <p:cNvSpPr/>
          <p:nvPr/>
        </p:nvSpPr>
        <p:spPr>
          <a:xfrm>
            <a:off x="1390650" y="4091940"/>
            <a:ext cx="4297680" cy="784098"/>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Training aus, temporärer Chat für Heikles</a:t>
            </a:r>
            <a:endParaRPr lang="de-CH" sz="1800" dirty="0"/>
          </a:p>
        </p:txBody>
      </p:sp>
      <p:sp>
        <p:nvSpPr>
          <p:cNvPr id="13" name="Shape 11"/>
          <p:cNvSpPr/>
          <p:nvPr/>
        </p:nvSpPr>
        <p:spPr>
          <a:xfrm>
            <a:off x="685800" y="5004054"/>
            <a:ext cx="457200" cy="457200"/>
          </a:xfrm>
          <a:prstGeom prst="roundRect">
            <a:avLst>
              <a:gd name="adj" fmla="val 50000"/>
            </a:avLst>
          </a:prstGeom>
          <a:solidFill>
            <a:srgbClr val="249ACB"/>
          </a:solidFill>
          <a:ln w="9525">
            <a:solidFill>
              <a:srgbClr val="249ACB"/>
            </a:solidFill>
            <a:prstDash val="solid"/>
          </a:ln>
        </p:spPr>
      </p:sp>
      <p:sp>
        <p:nvSpPr>
          <p:cNvPr id="14" name="Text 12"/>
          <p:cNvSpPr/>
          <p:nvPr/>
        </p:nvSpPr>
        <p:spPr>
          <a:xfrm>
            <a:off x="685800" y="5070805"/>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4</a:t>
            </a:r>
            <a:endParaRPr lang="de-CH" sz="1400" dirty="0"/>
          </a:p>
        </p:txBody>
      </p:sp>
      <p:sp>
        <p:nvSpPr>
          <p:cNvPr id="15" name="Text 13"/>
          <p:cNvSpPr/>
          <p:nvPr/>
        </p:nvSpPr>
        <p:spPr>
          <a:xfrm>
            <a:off x="1390650" y="5013198"/>
            <a:ext cx="4297680" cy="784098"/>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Vier-Augen-Prinzip und 6er-Check</a:t>
            </a:r>
            <a:endParaRPr lang="de-CH" sz="1800" dirty="0"/>
          </a:p>
        </p:txBody>
      </p:sp>
      <p:sp>
        <p:nvSpPr>
          <p:cNvPr id="16" name="Shape 14"/>
          <p:cNvSpPr/>
          <p:nvPr/>
        </p:nvSpPr>
        <p:spPr>
          <a:xfrm>
            <a:off x="6172200" y="2240280"/>
            <a:ext cx="457200" cy="457200"/>
          </a:xfrm>
          <a:prstGeom prst="roundRect">
            <a:avLst>
              <a:gd name="adj" fmla="val 50000"/>
            </a:avLst>
          </a:prstGeom>
          <a:solidFill>
            <a:srgbClr val="249ACB"/>
          </a:solidFill>
          <a:ln w="9525">
            <a:solidFill>
              <a:srgbClr val="249ACB"/>
            </a:solidFill>
            <a:prstDash val="solid"/>
          </a:ln>
        </p:spPr>
      </p:sp>
      <p:sp>
        <p:nvSpPr>
          <p:cNvPr id="17" name="Text 15"/>
          <p:cNvSpPr/>
          <p:nvPr/>
        </p:nvSpPr>
        <p:spPr>
          <a:xfrm>
            <a:off x="6172200" y="2307031"/>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5</a:t>
            </a:r>
            <a:endParaRPr lang="de-CH" sz="1400" dirty="0"/>
          </a:p>
        </p:txBody>
      </p:sp>
      <p:sp>
        <p:nvSpPr>
          <p:cNvPr id="18" name="Text 16"/>
          <p:cNvSpPr/>
          <p:nvPr/>
        </p:nvSpPr>
        <p:spPr>
          <a:xfrm>
            <a:off x="6877050" y="2249424"/>
            <a:ext cx="4297680" cy="784098"/>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KI-Anteil offenlegen, wo es zählt</a:t>
            </a:r>
            <a:endParaRPr lang="de-CH" sz="1800" dirty="0"/>
          </a:p>
        </p:txBody>
      </p:sp>
      <p:sp>
        <p:nvSpPr>
          <p:cNvPr id="19" name="Shape 17"/>
          <p:cNvSpPr/>
          <p:nvPr/>
        </p:nvSpPr>
        <p:spPr>
          <a:xfrm>
            <a:off x="6172200" y="3161538"/>
            <a:ext cx="457200" cy="457200"/>
          </a:xfrm>
          <a:prstGeom prst="roundRect">
            <a:avLst>
              <a:gd name="adj" fmla="val 50000"/>
            </a:avLst>
          </a:prstGeom>
          <a:solidFill>
            <a:srgbClr val="249ACB"/>
          </a:solidFill>
          <a:ln w="9525">
            <a:solidFill>
              <a:srgbClr val="249ACB"/>
            </a:solidFill>
            <a:prstDash val="solid"/>
          </a:ln>
        </p:spPr>
      </p:sp>
      <p:sp>
        <p:nvSpPr>
          <p:cNvPr id="20" name="Text 18"/>
          <p:cNvSpPr/>
          <p:nvPr/>
        </p:nvSpPr>
        <p:spPr>
          <a:xfrm>
            <a:off x="6172200" y="3228289"/>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6</a:t>
            </a:r>
            <a:endParaRPr lang="de-CH" sz="1400" dirty="0"/>
          </a:p>
        </p:txBody>
      </p:sp>
      <p:sp>
        <p:nvSpPr>
          <p:cNvPr id="21" name="Text 19"/>
          <p:cNvSpPr/>
          <p:nvPr/>
        </p:nvSpPr>
        <p:spPr>
          <a:xfrm>
            <a:off x="6877050" y="3170682"/>
            <a:ext cx="4297680" cy="784098"/>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Gute Prompts und Prüfungen dokumentieren</a:t>
            </a:r>
            <a:endParaRPr lang="de-CH" sz="1800" dirty="0"/>
          </a:p>
        </p:txBody>
      </p:sp>
      <p:sp>
        <p:nvSpPr>
          <p:cNvPr id="22" name="Shape 20"/>
          <p:cNvSpPr/>
          <p:nvPr/>
        </p:nvSpPr>
        <p:spPr>
          <a:xfrm>
            <a:off x="6172200" y="4082796"/>
            <a:ext cx="457200" cy="457200"/>
          </a:xfrm>
          <a:prstGeom prst="roundRect">
            <a:avLst>
              <a:gd name="adj" fmla="val 50000"/>
            </a:avLst>
          </a:prstGeom>
          <a:solidFill>
            <a:srgbClr val="E8A317"/>
          </a:solidFill>
          <a:ln w="9525">
            <a:solidFill>
              <a:srgbClr val="E8A317"/>
            </a:solidFill>
            <a:prstDash val="solid"/>
          </a:ln>
        </p:spPr>
      </p:sp>
      <p:sp>
        <p:nvSpPr>
          <p:cNvPr id="23" name="Text 21"/>
          <p:cNvSpPr/>
          <p:nvPr/>
        </p:nvSpPr>
        <p:spPr>
          <a:xfrm>
            <a:off x="6172200" y="4149547"/>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0D1830"/>
                </a:solidFill>
                <a:latin typeface="Calibri" pitchFamily="34" charset="0"/>
                <a:ea typeface="Calibri" pitchFamily="34" charset="-122"/>
                <a:cs typeface="Calibri" pitchFamily="34" charset="-120"/>
              </a:rPr>
              <a:t>7</a:t>
            </a:r>
            <a:endParaRPr lang="de-CH" sz="1400" dirty="0"/>
          </a:p>
        </p:txBody>
      </p:sp>
      <p:sp>
        <p:nvSpPr>
          <p:cNvPr id="24" name="Text 22"/>
          <p:cNvSpPr/>
          <p:nvPr/>
        </p:nvSpPr>
        <p:spPr>
          <a:xfrm>
            <a:off x="6877050" y="4091940"/>
            <a:ext cx="4297680" cy="784098"/>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Nie Passwörter oder Zugangsdaten eingeben</a:t>
            </a:r>
            <a:endParaRPr lang="de-CH" sz="1800" dirty="0"/>
          </a:p>
        </p:txBody>
      </p:sp>
      <p:sp>
        <p:nvSpPr>
          <p:cNvPr id="25" name="Text 23"/>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26" name="Text 24"/>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Recht</a:t>
            </a:r>
            <a:endParaRPr lang="de-CH" sz="1050" dirty="0"/>
          </a:p>
        </p:txBody>
      </p:sp>
      <p:sp>
        <p:nvSpPr>
          <p:cNvPr id="27" name="Text 25"/>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48</a:t>
            </a:r>
            <a:endParaRPr lang="de-CH" sz="105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2">
    <p:bg>
      <p:bgPr>
        <a:solidFill>
          <a:srgbClr val="F7F4EC"/>
        </a:solidFill>
      </p:bgPr>
    </p:bg>
    <p:spTree>
      <p:nvGrpSpPr>
        <p:cNvPr id="1" name=""/>
        <p:cNvGrpSpPr/>
        <p:nvPr/>
      </p:nvGrpSpPr>
      <p:grpSpPr>
        <a:xfrm>
          <a:off x="0" y="0"/>
          <a:ext cx="0" cy="0"/>
          <a:chOff x="0" y="0"/>
          <a:chExt cx="0" cy="0"/>
        </a:xfrm>
      </p:grpSpPr>
      <p:pic>
        <p:nvPicPr>
          <p:cNvPr id="2" name="Image 0" descr="agenten.jpg">    </p:cNvPr>
          <p:cNvPicPr>
            <a:picLocks noChangeAspect="1"/>
          </p:cNvPicPr>
          <p:nvPr/>
        </p:nvPicPr>
        <p:blipFill>
          <a:blip r:embed="rId1"/>
          <a:srcRect l="16926" r="16926" t="0" b="0"/>
          <a:stretch/>
        </p:blipFill>
        <p:spPr>
          <a:xfrm>
            <a:off x="4063898" y="0"/>
            <a:ext cx="8127797" cy="6858000"/>
          </a:xfrm>
          <a:prstGeom prst="rect">
            <a:avLst/>
          </a:prstGeom>
        </p:spPr>
      </p:pic>
      <p:sp>
        <p:nvSpPr>
          <p:cNvPr id="3" name="Text 0"/>
          <p:cNvSpPr/>
          <p:nvPr/>
        </p:nvSpPr>
        <p:spPr>
          <a:xfrm>
            <a:off x="685800" y="590550"/>
            <a:ext cx="2816352" cy="45720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AUSBLICK</a:t>
            </a:r>
            <a:endParaRPr lang="de-CH" sz="1050" dirty="0"/>
          </a:p>
        </p:txBody>
      </p:sp>
      <p:sp>
        <p:nvSpPr>
          <p:cNvPr id="4" name="Text 1"/>
          <p:cNvSpPr/>
          <p:nvPr/>
        </p:nvSpPr>
        <p:spPr>
          <a:xfrm>
            <a:off x="685800" y="1257300"/>
            <a:ext cx="2852928" cy="946404"/>
          </a:xfrm>
          <a:prstGeom prst="rect">
            <a:avLst/>
          </a:prstGeom>
          <a:noFill/>
          <a:ln/>
        </p:spPr>
        <p:txBody>
          <a:bodyPr wrap="square" lIns="91440" tIns="0" rIns="0" bIns="0" rtlCol="0" anchor="t"/>
          <a:lstStyle/>
          <a:p>
            <a:pPr indent="0" marL="0">
              <a:lnSpc>
                <a:spcPct val="110000"/>
              </a:lnSpc>
              <a:buNone/>
            </a:pPr>
            <a:r>
              <a:rPr lang="de-CH" altLang="en-US" sz="3000" b="1" dirty="0">
                <a:solidFill>
                  <a:srgbClr val="0D1830"/>
                </a:solidFill>
                <a:latin typeface="Calibri Light" pitchFamily="34" charset="0"/>
                <a:ea typeface="Calibri Light" pitchFamily="34" charset="-122"/>
                <a:cs typeface="Calibri Light" pitchFamily="34" charset="-120"/>
              </a:rPr>
              <a:t>Vom Chat zum Agenten</a:t>
            </a:r>
            <a:endParaRPr lang="de-CH" sz="3000" dirty="0"/>
          </a:p>
        </p:txBody>
      </p:sp>
      <p:sp>
        <p:nvSpPr>
          <p:cNvPr id="5" name="Text 2"/>
          <p:cNvSpPr/>
          <p:nvPr/>
        </p:nvSpPr>
        <p:spPr>
          <a:xfrm>
            <a:off x="685800" y="2386584"/>
            <a:ext cx="2852928" cy="1188720"/>
          </a:xfrm>
          <a:prstGeom prst="rect">
            <a:avLst/>
          </a:prstGeom>
          <a:noFill/>
          <a:ln/>
        </p:spPr>
        <p:txBody>
          <a:bodyPr wrap="square" lIns="91440" tIns="0" rIns="0" bIns="0" rtlCol="0" anchor="t"/>
          <a:lstStyle/>
          <a:p>
            <a:pPr indent="0" marL="0">
              <a:lnSpc>
                <a:spcPct val="110000"/>
              </a:lnSpc>
              <a:buNone/>
            </a:pPr>
            <a:r>
              <a:rPr lang="de-CH" altLang="en-US" sz="1800" dirty="0">
                <a:solidFill>
                  <a:srgbClr val="566173"/>
                </a:solidFill>
                <a:latin typeface="Calibri" pitchFamily="34" charset="0"/>
                <a:ea typeface="Calibri" pitchFamily="34" charset="-122"/>
                <a:cs typeface="Calibri" pitchFamily="34" charset="-120"/>
              </a:rPr>
              <a:t>Ein Agent plant Schritte, nutzt Werkzeuge und prüft sein Ergebnis.</a:t>
            </a:r>
            <a:endParaRPr lang="de-CH" sz="1800" dirty="0"/>
          </a:p>
        </p:txBody>
      </p:sp>
      <p:sp>
        <p:nvSpPr>
          <p:cNvPr id="6" name="Shape 3"/>
          <p:cNvSpPr/>
          <p:nvPr/>
        </p:nvSpPr>
        <p:spPr>
          <a:xfrm>
            <a:off x="0" y="6291072"/>
            <a:ext cx="12191695" cy="566928"/>
          </a:xfrm>
          <a:prstGeom prst="rect">
            <a:avLst>
              <a:gd name="adj" fmla="val 24194"/>
            </a:avLst>
          </a:prstGeom>
          <a:solidFill>
            <a:srgbClr val="F7F4EC"/>
          </a:solidFill>
          <a:ln w="9525">
            <a:solidFill>
              <a:srgbClr val="F7F4EC"/>
            </a:solidFill>
            <a:prstDash val="solid"/>
          </a:ln>
        </p:spPr>
      </p:sp>
      <p:sp>
        <p:nvSpPr>
          <p:cNvPr id="7" name="Text 4"/>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8" name="Text 5"/>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Ausblick</a:t>
            </a:r>
            <a:endParaRPr lang="de-CH" sz="1050" dirty="0"/>
          </a:p>
        </p:txBody>
      </p:sp>
      <p:sp>
        <p:nvSpPr>
          <p:cNvPr id="9" name="Text 6"/>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49</a:t>
            </a:r>
            <a:endParaRPr lang="de-CH" sz="105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43">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WAS DARÜBER HINAUS GEHT</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Vier Stufen nach dem Chat</a:t>
            </a:r>
            <a:endParaRPr lang="de-CH" sz="3600" dirty="0"/>
          </a:p>
        </p:txBody>
      </p:sp>
      <p:sp>
        <p:nvSpPr>
          <p:cNvPr id="4" name="Shape 2"/>
          <p:cNvSpPr/>
          <p:nvPr/>
        </p:nvSpPr>
        <p:spPr>
          <a:xfrm>
            <a:off x="685800" y="2286000"/>
            <a:ext cx="5314798" cy="1234440"/>
          </a:xfrm>
          <a:prstGeom prst="roundRect">
            <a:avLst>
              <a:gd name="adj" fmla="val 11111"/>
            </a:avLst>
          </a:prstGeom>
          <a:solidFill>
            <a:srgbClr val="DDF4FC"/>
          </a:solidFill>
          <a:ln w="9525">
            <a:solidFill>
              <a:srgbClr val="CCD5DB"/>
            </a:solidFill>
            <a:prstDash val="solid"/>
          </a:ln>
        </p:spPr>
      </p:sp>
      <p:sp>
        <p:nvSpPr>
          <p:cNvPr id="5" name="Text 3"/>
          <p:cNvSpPr/>
          <p:nvPr/>
        </p:nvSpPr>
        <p:spPr>
          <a:xfrm>
            <a:off x="914400" y="2423160"/>
            <a:ext cx="485759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Projekte und eigene Assistenten</a:t>
            </a:r>
            <a:endParaRPr lang="de-CH" sz="1800" dirty="0"/>
          </a:p>
        </p:txBody>
      </p:sp>
      <p:sp>
        <p:nvSpPr>
          <p:cNvPr id="6" name="Text 4"/>
          <p:cNvSpPr/>
          <p:nvPr/>
        </p:nvSpPr>
        <p:spPr>
          <a:xfrm>
            <a:off x="914400" y="2743200"/>
            <a:ext cx="4857598" cy="640080"/>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Projekte, Gems, eigene GPTs mit festen Anweisungen und Dateien</a:t>
            </a:r>
            <a:endParaRPr lang="de-CH" sz="1575" dirty="0"/>
          </a:p>
        </p:txBody>
      </p:sp>
      <p:sp>
        <p:nvSpPr>
          <p:cNvPr id="7" name="Shape 5"/>
          <p:cNvSpPr/>
          <p:nvPr/>
        </p:nvSpPr>
        <p:spPr>
          <a:xfrm>
            <a:off x="6191097" y="2286000"/>
            <a:ext cx="5314798" cy="1234440"/>
          </a:xfrm>
          <a:prstGeom prst="roundRect">
            <a:avLst>
              <a:gd name="adj" fmla="val 11111"/>
            </a:avLst>
          </a:prstGeom>
          <a:solidFill>
            <a:srgbClr val="FFFFFF"/>
          </a:solidFill>
          <a:ln w="9525">
            <a:solidFill>
              <a:srgbClr val="CCD5DB"/>
            </a:solidFill>
            <a:prstDash val="solid"/>
          </a:ln>
        </p:spPr>
      </p:sp>
      <p:sp>
        <p:nvSpPr>
          <p:cNvPr id="8" name="Text 6"/>
          <p:cNvSpPr/>
          <p:nvPr/>
        </p:nvSpPr>
        <p:spPr>
          <a:xfrm>
            <a:off x="6419697" y="2423160"/>
            <a:ext cx="485759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Deep Research</a:t>
            </a:r>
            <a:endParaRPr lang="de-CH" sz="1800" dirty="0"/>
          </a:p>
        </p:txBody>
      </p:sp>
      <p:sp>
        <p:nvSpPr>
          <p:cNvPr id="9" name="Text 7"/>
          <p:cNvSpPr/>
          <p:nvPr/>
        </p:nvSpPr>
        <p:spPr>
          <a:xfrm>
            <a:off x="6419697" y="2743200"/>
            <a:ext cx="4857598" cy="640080"/>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Der Assistent sucht selbständig und schreibt einen Bericht mit Quellen</a:t>
            </a:r>
            <a:endParaRPr lang="de-CH" sz="1575" dirty="0"/>
          </a:p>
        </p:txBody>
      </p:sp>
      <p:sp>
        <p:nvSpPr>
          <p:cNvPr id="10" name="Shape 8"/>
          <p:cNvSpPr/>
          <p:nvPr/>
        </p:nvSpPr>
        <p:spPr>
          <a:xfrm>
            <a:off x="685800" y="3710940"/>
            <a:ext cx="5314798" cy="1234440"/>
          </a:xfrm>
          <a:prstGeom prst="roundRect">
            <a:avLst>
              <a:gd name="adj" fmla="val 11111"/>
            </a:avLst>
          </a:prstGeom>
          <a:solidFill>
            <a:srgbClr val="FFFFFF"/>
          </a:solidFill>
          <a:ln w="9525">
            <a:solidFill>
              <a:srgbClr val="CCD5DB"/>
            </a:solidFill>
            <a:prstDash val="solid"/>
          </a:ln>
        </p:spPr>
      </p:sp>
      <p:sp>
        <p:nvSpPr>
          <p:cNvPr id="11" name="Text 9"/>
          <p:cNvSpPr/>
          <p:nvPr/>
        </p:nvSpPr>
        <p:spPr>
          <a:xfrm>
            <a:off x="914400" y="3848100"/>
            <a:ext cx="485759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Agentenmodus im Browser</a:t>
            </a:r>
            <a:endParaRPr lang="de-CH" sz="1800" dirty="0"/>
          </a:p>
        </p:txBody>
      </p:sp>
      <p:sp>
        <p:nvSpPr>
          <p:cNvPr id="12" name="Text 10"/>
          <p:cNvSpPr/>
          <p:nvPr/>
        </p:nvSpPr>
        <p:spPr>
          <a:xfrm>
            <a:off x="914400" y="4168140"/>
            <a:ext cx="4857598" cy="640080"/>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Der Assistent klickt sich durch Webseiten und erledigt Schritte</a:t>
            </a:r>
            <a:endParaRPr lang="de-CH" sz="1575" dirty="0"/>
          </a:p>
        </p:txBody>
      </p:sp>
      <p:sp>
        <p:nvSpPr>
          <p:cNvPr id="13" name="Shape 11"/>
          <p:cNvSpPr/>
          <p:nvPr/>
        </p:nvSpPr>
        <p:spPr>
          <a:xfrm>
            <a:off x="6191097" y="3710940"/>
            <a:ext cx="5314798" cy="1234440"/>
          </a:xfrm>
          <a:prstGeom prst="roundRect">
            <a:avLst>
              <a:gd name="adj" fmla="val 11111"/>
            </a:avLst>
          </a:prstGeom>
          <a:solidFill>
            <a:srgbClr val="DDF4FC"/>
          </a:solidFill>
          <a:ln w="9525">
            <a:solidFill>
              <a:srgbClr val="CCD5DB"/>
            </a:solidFill>
            <a:prstDash val="solid"/>
          </a:ln>
        </p:spPr>
      </p:sp>
      <p:sp>
        <p:nvSpPr>
          <p:cNvPr id="14" name="Text 12"/>
          <p:cNvSpPr/>
          <p:nvPr/>
        </p:nvSpPr>
        <p:spPr>
          <a:xfrm>
            <a:off x="6419697" y="3848100"/>
            <a:ext cx="4857598" cy="320040"/>
          </a:xfrm>
          <a:prstGeom prst="rect">
            <a:avLst/>
          </a:prstGeom>
          <a:noFill/>
          <a:ln/>
        </p:spPr>
        <p:txBody>
          <a:bodyPr wrap="square" lIns="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Programmier-Agenten im Terminal</a:t>
            </a:r>
            <a:endParaRPr lang="de-CH" sz="1800" dirty="0"/>
          </a:p>
        </p:txBody>
      </p:sp>
      <p:sp>
        <p:nvSpPr>
          <p:cNvPr id="15" name="Text 13"/>
          <p:cNvSpPr/>
          <p:nvPr/>
        </p:nvSpPr>
        <p:spPr>
          <a:xfrm>
            <a:off x="6419697" y="4168140"/>
            <a:ext cx="4857598" cy="640080"/>
          </a:xfrm>
          <a:prstGeom prst="rect">
            <a:avLst/>
          </a:prstGeom>
          <a:noFill/>
          <a:ln/>
        </p:spPr>
        <p:txBody>
          <a:bodyPr wrap="square" lIns="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Der Agent schreibt, testet und verbessert Code auf deinem Computer</a:t>
            </a:r>
            <a:endParaRPr lang="de-CH" sz="1575" dirty="0"/>
          </a:p>
        </p:txBody>
      </p:sp>
      <p:sp>
        <p:nvSpPr>
          <p:cNvPr id="16" name="Text 14"/>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7" name="Text 15"/>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Ausblick</a:t>
            </a:r>
            <a:endParaRPr lang="de-CH" sz="1050" dirty="0"/>
          </a:p>
        </p:txBody>
      </p:sp>
      <p:sp>
        <p:nvSpPr>
          <p:cNvPr id="18" name="Text 16"/>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50</a:t>
            </a:r>
            <a:endParaRPr lang="de-CH" sz="105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44">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SO ARBEITET EIN AGENT</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Ziel, Plan, Werkzeug, Prüfen, Wiederholen</a:t>
            </a:r>
            <a:endParaRPr lang="de-CH" sz="3600" dirty="0"/>
          </a:p>
        </p:txBody>
      </p:sp>
      <p:sp>
        <p:nvSpPr>
          <p:cNvPr id="4" name="Shape 2"/>
          <p:cNvSpPr/>
          <p:nvPr/>
        </p:nvSpPr>
        <p:spPr>
          <a:xfrm>
            <a:off x="685800" y="2240280"/>
            <a:ext cx="457200" cy="457200"/>
          </a:xfrm>
          <a:prstGeom prst="roundRect">
            <a:avLst>
              <a:gd name="adj" fmla="val 50000"/>
            </a:avLst>
          </a:prstGeom>
          <a:solidFill>
            <a:srgbClr val="249ACB"/>
          </a:solidFill>
          <a:ln w="9525">
            <a:solidFill>
              <a:srgbClr val="249ACB"/>
            </a:solidFill>
            <a:prstDash val="solid"/>
          </a:ln>
        </p:spPr>
      </p:sp>
      <p:sp>
        <p:nvSpPr>
          <p:cNvPr id="5" name="Text 3"/>
          <p:cNvSpPr/>
          <p:nvPr/>
        </p:nvSpPr>
        <p:spPr>
          <a:xfrm>
            <a:off x="685800" y="2307031"/>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01</a:t>
            </a:r>
            <a:endParaRPr lang="de-CH" sz="1400" dirty="0"/>
          </a:p>
        </p:txBody>
      </p:sp>
      <p:sp>
        <p:nvSpPr>
          <p:cNvPr id="6" name="Text 4"/>
          <p:cNvSpPr/>
          <p:nvPr/>
        </p:nvSpPr>
        <p:spPr>
          <a:xfrm>
            <a:off x="1390650" y="2249424"/>
            <a:ext cx="3143250" cy="599846"/>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Ziel</a:t>
            </a:r>
            <a:endParaRPr lang="de-CH" sz="1800" dirty="0"/>
          </a:p>
        </p:txBody>
      </p:sp>
      <p:sp>
        <p:nvSpPr>
          <p:cNvPr id="7" name="Text 5"/>
          <p:cNvSpPr/>
          <p:nvPr/>
        </p:nvSpPr>
        <p:spPr>
          <a:xfrm>
            <a:off x="4810125" y="2267712"/>
            <a:ext cx="6235827" cy="599846"/>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Du beschreibst, was am Ende da sein soll</a:t>
            </a:r>
            <a:endParaRPr lang="de-CH" sz="1575" dirty="0"/>
          </a:p>
        </p:txBody>
      </p:sp>
      <p:sp>
        <p:nvSpPr>
          <p:cNvPr id="8" name="Shape 6"/>
          <p:cNvSpPr/>
          <p:nvPr/>
        </p:nvSpPr>
        <p:spPr>
          <a:xfrm>
            <a:off x="685800" y="2977286"/>
            <a:ext cx="457200" cy="457200"/>
          </a:xfrm>
          <a:prstGeom prst="roundRect">
            <a:avLst>
              <a:gd name="adj" fmla="val 50000"/>
            </a:avLst>
          </a:prstGeom>
          <a:solidFill>
            <a:srgbClr val="249ACB"/>
          </a:solidFill>
          <a:ln w="9525">
            <a:solidFill>
              <a:srgbClr val="249ACB"/>
            </a:solidFill>
            <a:prstDash val="solid"/>
          </a:ln>
        </p:spPr>
      </p:sp>
      <p:sp>
        <p:nvSpPr>
          <p:cNvPr id="9" name="Text 7"/>
          <p:cNvSpPr/>
          <p:nvPr/>
        </p:nvSpPr>
        <p:spPr>
          <a:xfrm>
            <a:off x="685800" y="3044038"/>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02</a:t>
            </a:r>
            <a:endParaRPr lang="de-CH" sz="1400" dirty="0"/>
          </a:p>
        </p:txBody>
      </p:sp>
      <p:sp>
        <p:nvSpPr>
          <p:cNvPr id="10" name="Text 8"/>
          <p:cNvSpPr/>
          <p:nvPr/>
        </p:nvSpPr>
        <p:spPr>
          <a:xfrm>
            <a:off x="1390650" y="2986430"/>
            <a:ext cx="3143250" cy="599846"/>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Plan</a:t>
            </a:r>
            <a:endParaRPr lang="de-CH" sz="1800" dirty="0"/>
          </a:p>
        </p:txBody>
      </p:sp>
      <p:sp>
        <p:nvSpPr>
          <p:cNvPr id="11" name="Text 9"/>
          <p:cNvSpPr/>
          <p:nvPr/>
        </p:nvSpPr>
        <p:spPr>
          <a:xfrm>
            <a:off x="4810125" y="3004718"/>
            <a:ext cx="6235827" cy="599846"/>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Der Agent zerlegt die Aufgabe in Schritte</a:t>
            </a:r>
            <a:endParaRPr lang="de-CH" sz="1575" dirty="0"/>
          </a:p>
        </p:txBody>
      </p:sp>
      <p:sp>
        <p:nvSpPr>
          <p:cNvPr id="12" name="Shape 10"/>
          <p:cNvSpPr/>
          <p:nvPr/>
        </p:nvSpPr>
        <p:spPr>
          <a:xfrm>
            <a:off x="685800" y="3714293"/>
            <a:ext cx="457200" cy="457200"/>
          </a:xfrm>
          <a:prstGeom prst="roundRect">
            <a:avLst>
              <a:gd name="adj" fmla="val 50000"/>
            </a:avLst>
          </a:prstGeom>
          <a:solidFill>
            <a:srgbClr val="249ACB"/>
          </a:solidFill>
          <a:ln w="9525">
            <a:solidFill>
              <a:srgbClr val="249ACB"/>
            </a:solidFill>
            <a:prstDash val="solid"/>
          </a:ln>
        </p:spPr>
      </p:sp>
      <p:sp>
        <p:nvSpPr>
          <p:cNvPr id="13" name="Text 11"/>
          <p:cNvSpPr/>
          <p:nvPr/>
        </p:nvSpPr>
        <p:spPr>
          <a:xfrm>
            <a:off x="685800" y="3781044"/>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03</a:t>
            </a:r>
            <a:endParaRPr lang="de-CH" sz="1400" dirty="0"/>
          </a:p>
        </p:txBody>
      </p:sp>
      <p:sp>
        <p:nvSpPr>
          <p:cNvPr id="14" name="Text 12"/>
          <p:cNvSpPr/>
          <p:nvPr/>
        </p:nvSpPr>
        <p:spPr>
          <a:xfrm>
            <a:off x="1390650" y="3723437"/>
            <a:ext cx="3143250" cy="599846"/>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Werkzeug</a:t>
            </a:r>
            <a:endParaRPr lang="de-CH" sz="1800" dirty="0"/>
          </a:p>
        </p:txBody>
      </p:sp>
      <p:sp>
        <p:nvSpPr>
          <p:cNvPr id="15" name="Text 13"/>
          <p:cNvSpPr/>
          <p:nvPr/>
        </p:nvSpPr>
        <p:spPr>
          <a:xfrm>
            <a:off x="4810125" y="3741725"/>
            <a:ext cx="6235827" cy="599846"/>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Er liest Dateien, schreibt Code, startet Programme</a:t>
            </a:r>
            <a:endParaRPr lang="de-CH" sz="1575" dirty="0"/>
          </a:p>
        </p:txBody>
      </p:sp>
      <p:sp>
        <p:nvSpPr>
          <p:cNvPr id="16" name="Shape 14"/>
          <p:cNvSpPr/>
          <p:nvPr/>
        </p:nvSpPr>
        <p:spPr>
          <a:xfrm>
            <a:off x="685800" y="4451299"/>
            <a:ext cx="457200" cy="457200"/>
          </a:xfrm>
          <a:prstGeom prst="roundRect">
            <a:avLst>
              <a:gd name="adj" fmla="val 50000"/>
            </a:avLst>
          </a:prstGeom>
          <a:solidFill>
            <a:srgbClr val="249ACB"/>
          </a:solidFill>
          <a:ln w="9525">
            <a:solidFill>
              <a:srgbClr val="249ACB"/>
            </a:solidFill>
            <a:prstDash val="solid"/>
          </a:ln>
        </p:spPr>
      </p:sp>
      <p:sp>
        <p:nvSpPr>
          <p:cNvPr id="17" name="Text 15"/>
          <p:cNvSpPr/>
          <p:nvPr/>
        </p:nvSpPr>
        <p:spPr>
          <a:xfrm>
            <a:off x="685800" y="4518050"/>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04</a:t>
            </a:r>
            <a:endParaRPr lang="de-CH" sz="1400" dirty="0"/>
          </a:p>
        </p:txBody>
      </p:sp>
      <p:sp>
        <p:nvSpPr>
          <p:cNvPr id="18" name="Text 16"/>
          <p:cNvSpPr/>
          <p:nvPr/>
        </p:nvSpPr>
        <p:spPr>
          <a:xfrm>
            <a:off x="1390650" y="4460443"/>
            <a:ext cx="3143250" cy="599846"/>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Prüfen</a:t>
            </a:r>
            <a:endParaRPr lang="de-CH" sz="1800" dirty="0"/>
          </a:p>
        </p:txBody>
      </p:sp>
      <p:sp>
        <p:nvSpPr>
          <p:cNvPr id="19" name="Text 17"/>
          <p:cNvSpPr/>
          <p:nvPr/>
        </p:nvSpPr>
        <p:spPr>
          <a:xfrm>
            <a:off x="4810125" y="4478731"/>
            <a:ext cx="6235827" cy="599846"/>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Er testet sein Ergebnis und korrigiert Fehler</a:t>
            </a:r>
            <a:endParaRPr lang="de-CH" sz="1575" dirty="0"/>
          </a:p>
        </p:txBody>
      </p:sp>
      <p:sp>
        <p:nvSpPr>
          <p:cNvPr id="20" name="Shape 18"/>
          <p:cNvSpPr/>
          <p:nvPr/>
        </p:nvSpPr>
        <p:spPr>
          <a:xfrm>
            <a:off x="685800" y="5188306"/>
            <a:ext cx="457200" cy="457200"/>
          </a:xfrm>
          <a:prstGeom prst="roundRect">
            <a:avLst>
              <a:gd name="adj" fmla="val 50000"/>
            </a:avLst>
          </a:prstGeom>
          <a:solidFill>
            <a:srgbClr val="E8A317"/>
          </a:solidFill>
          <a:ln w="9525">
            <a:solidFill>
              <a:srgbClr val="E8A317"/>
            </a:solidFill>
            <a:prstDash val="solid"/>
          </a:ln>
        </p:spPr>
      </p:sp>
      <p:sp>
        <p:nvSpPr>
          <p:cNvPr id="21" name="Text 19"/>
          <p:cNvSpPr/>
          <p:nvPr/>
        </p:nvSpPr>
        <p:spPr>
          <a:xfrm>
            <a:off x="685800" y="5255057"/>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0D1830"/>
                </a:solidFill>
                <a:latin typeface="Calibri" pitchFamily="34" charset="0"/>
                <a:ea typeface="Calibri" pitchFamily="34" charset="-122"/>
                <a:cs typeface="Calibri" pitchFamily="34" charset="-120"/>
              </a:rPr>
              <a:t>05</a:t>
            </a:r>
            <a:endParaRPr lang="de-CH" sz="1400" dirty="0"/>
          </a:p>
        </p:txBody>
      </p:sp>
      <p:sp>
        <p:nvSpPr>
          <p:cNvPr id="22" name="Text 20"/>
          <p:cNvSpPr/>
          <p:nvPr/>
        </p:nvSpPr>
        <p:spPr>
          <a:xfrm>
            <a:off x="1390650" y="5197450"/>
            <a:ext cx="3143250" cy="599846"/>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Freigabe</a:t>
            </a:r>
            <a:endParaRPr lang="de-CH" sz="1800" dirty="0"/>
          </a:p>
        </p:txBody>
      </p:sp>
      <p:sp>
        <p:nvSpPr>
          <p:cNvPr id="23" name="Text 21"/>
          <p:cNvSpPr/>
          <p:nvPr/>
        </p:nvSpPr>
        <p:spPr>
          <a:xfrm>
            <a:off x="4810125" y="5215738"/>
            <a:ext cx="6235827" cy="599846"/>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Du bestätigst heikle Schritte und prüfst das Resultat</a:t>
            </a:r>
            <a:endParaRPr lang="de-CH" sz="1575" dirty="0"/>
          </a:p>
        </p:txBody>
      </p:sp>
      <p:sp>
        <p:nvSpPr>
          <p:cNvPr id="24" name="Text 22"/>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25" name="Text 23"/>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Ausblick</a:t>
            </a:r>
            <a:endParaRPr lang="de-CH" sz="1050" dirty="0"/>
          </a:p>
        </p:txBody>
      </p:sp>
      <p:sp>
        <p:nvSpPr>
          <p:cNvPr id="26" name="Text 24"/>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51</a:t>
            </a:r>
            <a:endParaRPr lang="de-CH" sz="105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45">
    <p:bg>
      <p:bgPr>
        <a:solidFill>
          <a:srgbClr val="F1FAFD"/>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LIVE-DEMO</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Ein Agent baut eine Webseite</a:t>
            </a:r>
            <a:endParaRPr lang="de-CH" sz="3600" dirty="0"/>
          </a:p>
        </p:txBody>
      </p:sp>
      <p:sp>
        <p:nvSpPr>
          <p:cNvPr id="4" name="Shape 2"/>
          <p:cNvSpPr/>
          <p:nvPr/>
        </p:nvSpPr>
        <p:spPr>
          <a:xfrm>
            <a:off x="685800" y="2286000"/>
            <a:ext cx="6858000" cy="2560320"/>
          </a:xfrm>
          <a:prstGeom prst="roundRect">
            <a:avLst>
              <a:gd name="adj" fmla="val 5357"/>
            </a:avLst>
          </a:prstGeom>
          <a:solidFill>
            <a:srgbClr val="FFFFFF"/>
          </a:solidFill>
          <a:ln w="9525">
            <a:solidFill>
              <a:srgbClr val="CCD5DB"/>
            </a:solidFill>
            <a:prstDash val="solid"/>
          </a:ln>
        </p:spPr>
      </p:sp>
      <p:sp>
        <p:nvSpPr>
          <p:cNvPr id="5" name="Text 3"/>
          <p:cNvSpPr/>
          <p:nvPr/>
        </p:nvSpPr>
        <p:spPr>
          <a:xfrm>
            <a:off x="914400" y="2423160"/>
            <a:ext cx="6400800" cy="201168"/>
          </a:xfrm>
          <a:prstGeom prst="rect">
            <a:avLst/>
          </a:prstGeom>
          <a:noFill/>
          <a:ln/>
        </p:spPr>
        <p:txBody>
          <a:bodyPr wrap="square" lIns="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PROMPT</a:t>
            </a:r>
            <a:endParaRPr lang="de-CH" sz="1050" dirty="0"/>
          </a:p>
        </p:txBody>
      </p:sp>
      <p:sp>
        <p:nvSpPr>
          <p:cNvPr id="6" name="Text 4"/>
          <p:cNvSpPr/>
          <p:nvPr/>
        </p:nvSpPr>
        <p:spPr>
          <a:xfrm>
            <a:off x="914400" y="2798064"/>
            <a:ext cx="6400800" cy="1536954"/>
          </a:xfrm>
          <a:prstGeom prst="rect">
            <a:avLst/>
          </a:prstGeom>
          <a:noFill/>
          <a:ln/>
        </p:spPr>
        <p:txBody>
          <a:bodyPr wrap="square" lIns="0" tIns="0" rIns="0" bIns="0" rtlCol="0" anchor="t"/>
          <a:lstStyle/>
          <a:p>
            <a:pPr indent="0" marL="0">
              <a:lnSpc>
                <a:spcPct val="110000"/>
              </a:lnSpc>
              <a:buNone/>
            </a:pPr>
            <a:r>
              <a:rPr lang="de-CH" altLang="en-US" sz="1975" dirty="0">
                <a:solidFill>
                  <a:srgbClr val="0D1830"/>
                </a:solidFill>
                <a:latin typeface="Calibri" pitchFamily="34" charset="0"/>
                <a:ea typeface="Calibri" pitchFamily="34" charset="-122"/>
                <a:cs typeface="Calibri" pitchFamily="34" charset="-120"/>
              </a:rPr>
              <a:t>«Baue eine einfache, schöne Webseite für den fiktiven Veloverleih ‹Rhein Rad Chur›: Startseite mit Angebot, Preistabelle für Stunde und Tag, Öffnungszeiten und ein Kontaktformular ohne Versand. Schweizer Hochdeutsch, </a:t>
            </a:r>
            <a:endParaRPr lang="de-CH" sz="1975" dirty="0"/>
          </a:p>
          <a:p>
            <a:pPr indent="0" marL="0">
              <a:lnSpc>
                <a:spcPct val="110000"/>
              </a:lnSpc>
              <a:buNone/>
            </a:pPr>
            <a:r>
              <a:rPr lang="de-CH" altLang="en-US" sz="1975" dirty="0">
                <a:solidFill>
                  <a:srgbClr val="0D1830"/>
                </a:solidFill>
                <a:latin typeface="Calibri" pitchFamily="34" charset="0"/>
                <a:ea typeface="Calibri" pitchFamily="34" charset="-122"/>
                <a:cs typeface="Calibri" pitchFamily="34" charset="-120"/>
              </a:rPr>
              <a:t>Du-Form. Erkläre jeden Schritt kurz.»</a:t>
            </a:r>
            <a:endParaRPr lang="de-CH" sz="1975" dirty="0"/>
          </a:p>
        </p:txBody>
      </p:sp>
      <p:sp>
        <p:nvSpPr>
          <p:cNvPr id="7" name="Shape 5"/>
          <p:cNvSpPr/>
          <p:nvPr/>
        </p:nvSpPr>
        <p:spPr>
          <a:xfrm>
            <a:off x="7905902" y="2286000"/>
            <a:ext cx="3599993" cy="2560320"/>
          </a:xfrm>
          <a:prstGeom prst="roundRect">
            <a:avLst>
              <a:gd name="adj" fmla="val 5357"/>
            </a:avLst>
          </a:prstGeom>
          <a:solidFill>
            <a:srgbClr val="0D1830"/>
          </a:solidFill>
          <a:ln w="9525">
            <a:solidFill>
              <a:srgbClr val="0D1830"/>
            </a:solidFill>
            <a:prstDash val="solid"/>
          </a:ln>
        </p:spPr>
      </p:sp>
      <p:sp>
        <p:nvSpPr>
          <p:cNvPr id="8" name="Text 6"/>
          <p:cNvSpPr/>
          <p:nvPr/>
        </p:nvSpPr>
        <p:spPr>
          <a:xfrm>
            <a:off x="8134502" y="2423160"/>
            <a:ext cx="3142793" cy="365760"/>
          </a:xfrm>
          <a:prstGeom prst="rect">
            <a:avLst/>
          </a:prstGeom>
          <a:noFill/>
          <a:ln/>
        </p:spPr>
        <p:txBody>
          <a:bodyPr wrap="square" lIns="0" tIns="0" rIns="0" bIns="0" rtlCol="0" anchor="t"/>
          <a:lstStyle/>
          <a:p>
            <a:pPr indent="0" marL="0">
              <a:lnSpc>
                <a:spcPct val="110000"/>
              </a:lnSpc>
              <a:buNone/>
            </a:pPr>
            <a:r>
              <a:rPr lang="de-CH" altLang="en-US" sz="1800" b="1" dirty="0">
                <a:solidFill>
                  <a:srgbClr val="E8A317"/>
                </a:solidFill>
                <a:latin typeface="Calibri" pitchFamily="34" charset="0"/>
                <a:ea typeface="Calibri" pitchFamily="34" charset="-122"/>
                <a:cs typeface="Calibri" pitchFamily="34" charset="-120"/>
              </a:rPr>
              <a:t>Terminal-Agenten</a:t>
            </a:r>
            <a:endParaRPr lang="de-CH" sz="1800" dirty="0"/>
          </a:p>
        </p:txBody>
      </p:sp>
      <p:sp>
        <p:nvSpPr>
          <p:cNvPr id="9" name="Text 7"/>
          <p:cNvSpPr/>
          <p:nvPr/>
        </p:nvSpPr>
        <p:spPr>
          <a:xfrm>
            <a:off x="8134502" y="3017520"/>
            <a:ext cx="3142793" cy="411480"/>
          </a:xfrm>
          <a:prstGeom prst="rect">
            <a:avLst/>
          </a:prstGeom>
          <a:noFill/>
          <a:ln/>
        </p:spPr>
        <p:txBody>
          <a:bodyPr wrap="square" lIns="0" tIns="0" rIns="0" bIns="0" rtlCol="0" anchor="t"/>
          <a:lstStyle/>
          <a:p>
            <a:pPr indent="0" marL="0">
              <a:lnSpc>
                <a:spcPct val="110000"/>
              </a:lnSpc>
              <a:buNone/>
            </a:pPr>
            <a:r>
              <a:rPr lang="de-CH" altLang="en-US" sz="1800" dirty="0">
                <a:solidFill>
                  <a:srgbClr val="FFFFFF"/>
                </a:solidFill>
                <a:latin typeface="Calibri" pitchFamily="34" charset="0"/>
                <a:ea typeface="Calibri" pitchFamily="34" charset="-122"/>
                <a:cs typeface="Calibri" pitchFamily="34" charset="-120"/>
              </a:rPr>
              <a:t>Claude Code</a:t>
            </a:r>
            <a:endParaRPr lang="de-CH" sz="1800" dirty="0"/>
          </a:p>
        </p:txBody>
      </p:sp>
      <p:sp>
        <p:nvSpPr>
          <p:cNvPr id="10" name="Text 8"/>
          <p:cNvSpPr/>
          <p:nvPr/>
        </p:nvSpPr>
        <p:spPr>
          <a:xfrm>
            <a:off x="8134502" y="3520440"/>
            <a:ext cx="3142793" cy="411480"/>
          </a:xfrm>
          <a:prstGeom prst="rect">
            <a:avLst/>
          </a:prstGeom>
          <a:noFill/>
          <a:ln/>
        </p:spPr>
        <p:txBody>
          <a:bodyPr wrap="square" lIns="0" tIns="0" rIns="0" bIns="0" rtlCol="0" anchor="t"/>
          <a:lstStyle/>
          <a:p>
            <a:pPr indent="0" marL="0">
              <a:lnSpc>
                <a:spcPct val="110000"/>
              </a:lnSpc>
              <a:buNone/>
            </a:pPr>
            <a:r>
              <a:rPr lang="de-CH" altLang="en-US" sz="1800" dirty="0">
                <a:solidFill>
                  <a:srgbClr val="FFFFFF"/>
                </a:solidFill>
                <a:latin typeface="Calibri" pitchFamily="34" charset="0"/>
                <a:ea typeface="Calibri" pitchFamily="34" charset="-122"/>
                <a:cs typeface="Calibri" pitchFamily="34" charset="-120"/>
              </a:rPr>
              <a:t>Codex CLI</a:t>
            </a:r>
            <a:endParaRPr lang="de-CH" sz="1800" dirty="0"/>
          </a:p>
        </p:txBody>
      </p:sp>
      <p:sp>
        <p:nvSpPr>
          <p:cNvPr id="11" name="Text 9"/>
          <p:cNvSpPr/>
          <p:nvPr/>
        </p:nvSpPr>
        <p:spPr>
          <a:xfrm>
            <a:off x="8134502" y="4023360"/>
            <a:ext cx="3142793" cy="411480"/>
          </a:xfrm>
          <a:prstGeom prst="rect">
            <a:avLst/>
          </a:prstGeom>
          <a:noFill/>
          <a:ln/>
        </p:spPr>
        <p:txBody>
          <a:bodyPr wrap="square" lIns="0" tIns="0" rIns="0" bIns="0" rtlCol="0" anchor="t"/>
          <a:lstStyle/>
          <a:p>
            <a:pPr indent="0" marL="0">
              <a:lnSpc>
                <a:spcPct val="110000"/>
              </a:lnSpc>
              <a:buNone/>
            </a:pPr>
            <a:r>
              <a:rPr lang="de-CH" altLang="en-US" sz="1800" dirty="0">
                <a:solidFill>
                  <a:srgbClr val="FFFFFF"/>
                </a:solidFill>
                <a:latin typeface="Calibri" pitchFamily="34" charset="0"/>
                <a:ea typeface="Calibri" pitchFamily="34" charset="-122"/>
                <a:cs typeface="Calibri" pitchFamily="34" charset="-120"/>
              </a:rPr>
              <a:t>Gemini CLI / Antigravity CLI</a:t>
            </a:r>
            <a:endParaRPr lang="de-CH" sz="1800" dirty="0"/>
          </a:p>
        </p:txBody>
      </p:sp>
      <p:sp>
        <p:nvSpPr>
          <p:cNvPr id="12" name="Text 10"/>
          <p:cNvSpPr/>
          <p:nvPr/>
        </p:nvSpPr>
        <p:spPr>
          <a:xfrm>
            <a:off x="685800" y="5047488"/>
            <a:ext cx="10820095" cy="272034"/>
          </a:xfrm>
          <a:prstGeom prst="rect">
            <a:avLst/>
          </a:prstGeom>
          <a:noFill/>
          <a:ln/>
        </p:spPr>
        <p:txBody>
          <a:bodyPr wrap="square" lIns="91440" tIns="0" rIns="0" bIns="0" rtlCol="0" anchor="t"/>
          <a:lstStyle/>
          <a:p>
            <a:pPr indent="0" marL="0">
              <a:lnSpc>
                <a:spcPct val="110000"/>
              </a:lnSpc>
              <a:buNone/>
            </a:pPr>
            <a:r>
              <a:rPr lang="de-CH" altLang="en-US" sz="1575" b="1" dirty="0">
                <a:solidFill>
                  <a:srgbClr val="0B648A"/>
                </a:solidFill>
                <a:latin typeface="Calibri" pitchFamily="34" charset="0"/>
                <a:ea typeface="Calibri" pitchFamily="34" charset="-122"/>
                <a:cs typeface="Calibri" pitchFamily="34" charset="-120"/>
              </a:rPr>
              <a:t>Gratis-Einstieg aktuell nur mit Codex über ein ChatGPT-Konto (mit Limits). Die übrigen setzen meist ein Abo voraus.</a:t>
            </a:r>
            <a:endParaRPr lang="de-CH" sz="1575" dirty="0"/>
          </a:p>
        </p:txBody>
      </p:sp>
      <p:sp>
        <p:nvSpPr>
          <p:cNvPr id="13" name="Text 11"/>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4" name="Text 12"/>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Ausblick</a:t>
            </a:r>
            <a:endParaRPr lang="de-CH" sz="1050" dirty="0"/>
          </a:p>
        </p:txBody>
      </p:sp>
      <p:sp>
        <p:nvSpPr>
          <p:cNvPr id="15" name="Text 13"/>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52</a:t>
            </a:r>
            <a:endParaRPr lang="de-CH" sz="105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46">
    <p:bg>
      <p:bgPr>
        <a:solidFill>
          <a:srgbClr val="F7F4E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GRENZEN VON AGENTEN</a:t>
            </a:r>
            <a:endParaRPr lang="de-CH" sz="1050" dirty="0"/>
          </a:p>
        </p:txBody>
      </p:sp>
      <p:sp>
        <p:nvSpPr>
          <p:cNvPr id="3" name="Text 1"/>
          <p:cNvSpPr/>
          <p:nvPr/>
        </p:nvSpPr>
        <p:spPr>
          <a:xfrm>
            <a:off x="685800" y="952500"/>
            <a:ext cx="10149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Mehr Selbständigkeit braucht mehr Kontrolle</a:t>
            </a:r>
            <a:endParaRPr lang="de-CH" sz="3600" dirty="0"/>
          </a:p>
        </p:txBody>
      </p:sp>
      <p:sp>
        <p:nvSpPr>
          <p:cNvPr id="4" name="Shape 2"/>
          <p:cNvSpPr/>
          <p:nvPr/>
        </p:nvSpPr>
        <p:spPr>
          <a:xfrm>
            <a:off x="685800" y="2240280"/>
            <a:ext cx="457200" cy="457200"/>
          </a:xfrm>
          <a:prstGeom prst="roundRect">
            <a:avLst>
              <a:gd name="adj" fmla="val 50000"/>
            </a:avLst>
          </a:prstGeom>
          <a:solidFill>
            <a:srgbClr val="249ACB"/>
          </a:solidFill>
          <a:ln w="9525">
            <a:solidFill>
              <a:srgbClr val="249ACB"/>
            </a:solidFill>
            <a:prstDash val="solid"/>
          </a:ln>
        </p:spPr>
      </p:sp>
      <p:sp>
        <p:nvSpPr>
          <p:cNvPr id="5" name="Text 3"/>
          <p:cNvSpPr/>
          <p:nvPr/>
        </p:nvSpPr>
        <p:spPr>
          <a:xfrm>
            <a:off x="685800" y="2307031"/>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01</a:t>
            </a:r>
            <a:endParaRPr lang="de-CH" sz="1400" dirty="0"/>
          </a:p>
        </p:txBody>
      </p:sp>
      <p:sp>
        <p:nvSpPr>
          <p:cNvPr id="6" name="Text 4"/>
          <p:cNvSpPr/>
          <p:nvPr/>
        </p:nvSpPr>
        <p:spPr>
          <a:xfrm>
            <a:off x="1390650" y="2249424"/>
            <a:ext cx="3143250" cy="784098"/>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Rechte bewusst vergeben</a:t>
            </a:r>
            <a:endParaRPr lang="de-CH" sz="1800" dirty="0"/>
          </a:p>
        </p:txBody>
      </p:sp>
      <p:sp>
        <p:nvSpPr>
          <p:cNvPr id="7" name="Text 5"/>
          <p:cNvSpPr/>
          <p:nvPr/>
        </p:nvSpPr>
        <p:spPr>
          <a:xfrm>
            <a:off x="4810125" y="2267712"/>
            <a:ext cx="6235827" cy="784098"/>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Nur den Ordner und die Werkzeuge freigeben, die nötig sind</a:t>
            </a:r>
            <a:endParaRPr lang="de-CH" sz="1575" dirty="0"/>
          </a:p>
        </p:txBody>
      </p:sp>
      <p:sp>
        <p:nvSpPr>
          <p:cNvPr id="8" name="Shape 6"/>
          <p:cNvSpPr/>
          <p:nvPr/>
        </p:nvSpPr>
        <p:spPr>
          <a:xfrm>
            <a:off x="685800" y="3161538"/>
            <a:ext cx="457200" cy="457200"/>
          </a:xfrm>
          <a:prstGeom prst="roundRect">
            <a:avLst>
              <a:gd name="adj" fmla="val 50000"/>
            </a:avLst>
          </a:prstGeom>
          <a:solidFill>
            <a:srgbClr val="249ACB"/>
          </a:solidFill>
          <a:ln w="9525">
            <a:solidFill>
              <a:srgbClr val="249ACB"/>
            </a:solidFill>
            <a:prstDash val="solid"/>
          </a:ln>
        </p:spPr>
      </p:sp>
      <p:sp>
        <p:nvSpPr>
          <p:cNvPr id="9" name="Text 7"/>
          <p:cNvSpPr/>
          <p:nvPr/>
        </p:nvSpPr>
        <p:spPr>
          <a:xfrm>
            <a:off x="685800" y="3228289"/>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02</a:t>
            </a:r>
            <a:endParaRPr lang="de-CH" sz="1400" dirty="0"/>
          </a:p>
        </p:txBody>
      </p:sp>
      <p:sp>
        <p:nvSpPr>
          <p:cNvPr id="10" name="Text 8"/>
          <p:cNvSpPr/>
          <p:nvPr/>
        </p:nvSpPr>
        <p:spPr>
          <a:xfrm>
            <a:off x="1390650" y="3170682"/>
            <a:ext cx="3143250" cy="784098"/>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Fehler verketten sich</a:t>
            </a:r>
            <a:endParaRPr lang="de-CH" sz="1800" dirty="0"/>
          </a:p>
        </p:txBody>
      </p:sp>
      <p:sp>
        <p:nvSpPr>
          <p:cNvPr id="11" name="Text 9"/>
          <p:cNvSpPr/>
          <p:nvPr/>
        </p:nvSpPr>
        <p:spPr>
          <a:xfrm>
            <a:off x="4810125" y="3188970"/>
            <a:ext cx="6235827" cy="784098"/>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Ein falscher Schritt früh kann viele weitere beeinflussen</a:t>
            </a:r>
            <a:endParaRPr lang="de-CH" sz="1575" dirty="0"/>
          </a:p>
        </p:txBody>
      </p:sp>
      <p:sp>
        <p:nvSpPr>
          <p:cNvPr id="12" name="Shape 10"/>
          <p:cNvSpPr/>
          <p:nvPr/>
        </p:nvSpPr>
        <p:spPr>
          <a:xfrm>
            <a:off x="685800" y="4082796"/>
            <a:ext cx="457200" cy="457200"/>
          </a:xfrm>
          <a:prstGeom prst="roundRect">
            <a:avLst>
              <a:gd name="adj" fmla="val 50000"/>
            </a:avLst>
          </a:prstGeom>
          <a:solidFill>
            <a:srgbClr val="249ACB"/>
          </a:solidFill>
          <a:ln w="9525">
            <a:solidFill>
              <a:srgbClr val="249ACB"/>
            </a:solidFill>
            <a:prstDash val="solid"/>
          </a:ln>
        </p:spPr>
      </p:sp>
      <p:sp>
        <p:nvSpPr>
          <p:cNvPr id="13" name="Text 11"/>
          <p:cNvSpPr/>
          <p:nvPr/>
        </p:nvSpPr>
        <p:spPr>
          <a:xfrm>
            <a:off x="685800" y="4149547"/>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FFFFFF"/>
                </a:solidFill>
                <a:latin typeface="Calibri" pitchFamily="34" charset="0"/>
                <a:ea typeface="Calibri" pitchFamily="34" charset="-122"/>
                <a:cs typeface="Calibri" pitchFamily="34" charset="-120"/>
              </a:rPr>
              <a:t>03</a:t>
            </a:r>
            <a:endParaRPr lang="de-CH" sz="1400" dirty="0"/>
          </a:p>
        </p:txBody>
      </p:sp>
      <p:sp>
        <p:nvSpPr>
          <p:cNvPr id="14" name="Text 12"/>
          <p:cNvSpPr/>
          <p:nvPr/>
        </p:nvSpPr>
        <p:spPr>
          <a:xfrm>
            <a:off x="1390650" y="4091940"/>
            <a:ext cx="3143250" cy="784098"/>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Kosten und Limits</a:t>
            </a:r>
            <a:endParaRPr lang="de-CH" sz="1800" dirty="0"/>
          </a:p>
        </p:txBody>
      </p:sp>
      <p:sp>
        <p:nvSpPr>
          <p:cNvPr id="15" name="Text 13"/>
          <p:cNvSpPr/>
          <p:nvPr/>
        </p:nvSpPr>
        <p:spPr>
          <a:xfrm>
            <a:off x="4810125" y="4110228"/>
            <a:ext cx="6235827" cy="784098"/>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Agenten brauchen viel mehr Kontingent als ein Chat</a:t>
            </a:r>
            <a:endParaRPr lang="de-CH" sz="1575" dirty="0"/>
          </a:p>
        </p:txBody>
      </p:sp>
      <p:sp>
        <p:nvSpPr>
          <p:cNvPr id="16" name="Shape 14"/>
          <p:cNvSpPr/>
          <p:nvPr/>
        </p:nvSpPr>
        <p:spPr>
          <a:xfrm>
            <a:off x="685800" y="5004054"/>
            <a:ext cx="457200" cy="457200"/>
          </a:xfrm>
          <a:prstGeom prst="roundRect">
            <a:avLst>
              <a:gd name="adj" fmla="val 50000"/>
            </a:avLst>
          </a:prstGeom>
          <a:solidFill>
            <a:srgbClr val="E8A317"/>
          </a:solidFill>
          <a:ln w="9525">
            <a:solidFill>
              <a:srgbClr val="E8A317"/>
            </a:solidFill>
            <a:prstDash val="solid"/>
          </a:ln>
        </p:spPr>
      </p:sp>
      <p:sp>
        <p:nvSpPr>
          <p:cNvPr id="17" name="Text 15"/>
          <p:cNvSpPr/>
          <p:nvPr/>
        </p:nvSpPr>
        <p:spPr>
          <a:xfrm>
            <a:off x="685800" y="5070805"/>
            <a:ext cx="457200" cy="304770"/>
          </a:xfrm>
          <a:prstGeom prst="rect">
            <a:avLst/>
          </a:prstGeom>
          <a:noFill/>
          <a:ln/>
        </p:spPr>
        <p:txBody>
          <a:bodyPr wrap="square" lIns="91440" tIns="0" rIns="0" bIns="0" rtlCol="0" anchor="t"/>
          <a:lstStyle/>
          <a:p>
            <a:pPr algn="ctr" indent="0" marL="0">
              <a:lnSpc>
                <a:spcPct val="110000"/>
              </a:lnSpc>
              <a:buNone/>
            </a:pPr>
            <a:r>
              <a:rPr lang="de-CH" altLang="en-US" sz="1400" b="1" dirty="0">
                <a:solidFill>
                  <a:srgbClr val="0D1830"/>
                </a:solidFill>
                <a:latin typeface="Calibri" pitchFamily="34" charset="0"/>
                <a:ea typeface="Calibri" pitchFamily="34" charset="-122"/>
                <a:cs typeface="Calibri" pitchFamily="34" charset="-120"/>
              </a:rPr>
              <a:t>04</a:t>
            </a:r>
            <a:endParaRPr lang="de-CH" sz="1400" dirty="0"/>
          </a:p>
        </p:txBody>
      </p:sp>
      <p:sp>
        <p:nvSpPr>
          <p:cNvPr id="18" name="Text 16"/>
          <p:cNvSpPr/>
          <p:nvPr/>
        </p:nvSpPr>
        <p:spPr>
          <a:xfrm>
            <a:off x="1390650" y="5013198"/>
            <a:ext cx="3143250" cy="784098"/>
          </a:xfrm>
          <a:prstGeom prst="rect">
            <a:avLst/>
          </a:prstGeom>
          <a:noFill/>
          <a:ln/>
        </p:spPr>
        <p:txBody>
          <a:bodyPr wrap="square" lIns="91440" tIns="0" rIns="0" bIns="0" rtlCol="0" anchor="t"/>
          <a:lstStyle/>
          <a:p>
            <a:pPr indent="0" marL="0">
              <a:lnSpc>
                <a:spcPct val="110000"/>
              </a:lnSpc>
              <a:buNone/>
            </a:pPr>
            <a:r>
              <a:rPr lang="de-CH" altLang="en-US" sz="1800" b="1" dirty="0">
                <a:solidFill>
                  <a:srgbClr val="0D1830"/>
                </a:solidFill>
                <a:latin typeface="Calibri" pitchFamily="34" charset="0"/>
                <a:ea typeface="Calibri" pitchFamily="34" charset="-122"/>
                <a:cs typeface="Calibri" pitchFamily="34" charset="-120"/>
              </a:rPr>
              <a:t>Verantwortung bleibt</a:t>
            </a:r>
            <a:endParaRPr lang="de-CH" sz="1800" dirty="0"/>
          </a:p>
        </p:txBody>
      </p:sp>
      <p:sp>
        <p:nvSpPr>
          <p:cNvPr id="19" name="Text 17"/>
          <p:cNvSpPr/>
          <p:nvPr/>
        </p:nvSpPr>
        <p:spPr>
          <a:xfrm>
            <a:off x="4810125" y="5031486"/>
            <a:ext cx="6235827" cy="784098"/>
          </a:xfrm>
          <a:prstGeom prst="rect">
            <a:avLst/>
          </a:prstGeom>
          <a:noFill/>
          <a:ln/>
        </p:spPr>
        <p:txBody>
          <a:bodyPr wrap="square" lIns="91440" tIns="0" rIns="0" bIns="0" rtlCol="0" anchor="t"/>
          <a:lstStyle/>
          <a:p>
            <a:pPr indent="0" marL="0">
              <a:lnSpc>
                <a:spcPct val="110000"/>
              </a:lnSpc>
              <a:buNone/>
            </a:pPr>
            <a:r>
              <a:rPr lang="de-CH" altLang="en-US" sz="1575" dirty="0">
                <a:solidFill>
                  <a:srgbClr val="566173"/>
                </a:solidFill>
                <a:latin typeface="Calibri" pitchFamily="34" charset="0"/>
                <a:ea typeface="Calibri" pitchFamily="34" charset="-122"/>
                <a:cs typeface="Calibri" pitchFamily="34" charset="-120"/>
              </a:rPr>
              <a:t>Was der Agent tut, verantwortest du</a:t>
            </a:r>
            <a:endParaRPr lang="de-CH" sz="1575" dirty="0"/>
          </a:p>
        </p:txBody>
      </p:sp>
      <p:sp>
        <p:nvSpPr>
          <p:cNvPr id="20" name="Text 18"/>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21" name="Text 19"/>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Ausblick</a:t>
            </a:r>
            <a:endParaRPr lang="de-CH" sz="1050" dirty="0"/>
          </a:p>
        </p:txBody>
      </p:sp>
      <p:sp>
        <p:nvSpPr>
          <p:cNvPr id="22" name="Text 20"/>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53</a:t>
            </a:r>
            <a:endParaRPr lang="de-CH" sz="105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47">
    <p:bg>
      <p:bgPr>
        <a:solidFill>
          <a:srgbClr val="DDF4FC"/>
        </a:solidFill>
      </p:bgPr>
    </p:bg>
    <p:spTree>
      <p:nvGrpSpPr>
        <p:cNvPr id="1" name=""/>
        <p:cNvGrpSpPr/>
        <p:nvPr/>
      </p:nvGrpSpPr>
      <p:grpSpPr>
        <a:xfrm>
          <a:off x="0" y="0"/>
          <a:ext cx="0" cy="0"/>
          <a:chOff x="0" y="0"/>
          <a:chExt cx="0" cy="0"/>
        </a:xfrm>
      </p:grpSpPr>
      <p:sp>
        <p:nvSpPr>
          <p:cNvPr id="2" name="Text 0"/>
          <p:cNvSpPr/>
          <p:nvPr/>
        </p:nvSpPr>
        <p:spPr>
          <a:xfrm>
            <a:off x="685800" y="590550"/>
            <a:ext cx="10820095" cy="24765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TRANSFER</a:t>
            </a:r>
            <a:endParaRPr lang="de-CH" sz="1050" dirty="0"/>
          </a:p>
        </p:txBody>
      </p:sp>
      <p:sp>
        <p:nvSpPr>
          <p:cNvPr id="3" name="Text 1"/>
          <p:cNvSpPr/>
          <p:nvPr/>
        </p:nvSpPr>
        <p:spPr>
          <a:xfrm>
            <a:off x="685800" y="952500"/>
            <a:ext cx="5577840" cy="11049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Dein 24-Stunden-Schritt</a:t>
            </a:r>
            <a:endParaRPr lang="de-CH" sz="3600" dirty="0"/>
          </a:p>
        </p:txBody>
      </p:sp>
      <p:sp>
        <p:nvSpPr>
          <p:cNvPr id="4" name="Text 2"/>
          <p:cNvSpPr/>
          <p:nvPr/>
        </p:nvSpPr>
        <p:spPr>
          <a:xfrm>
            <a:off x="685800" y="2487168"/>
            <a:ext cx="228600" cy="310896"/>
          </a:xfrm>
          <a:prstGeom prst="rect">
            <a:avLst/>
          </a:prstGeom>
          <a:noFill/>
          <a:ln/>
        </p:spPr>
        <p:txBody>
          <a:bodyPr wrap="square" lIns="91440" tIns="0" rIns="0" bIns="0" rtlCol="0" anchor="t"/>
          <a:lstStyle/>
          <a:p>
            <a:pPr indent="0" marL="0">
              <a:lnSpc>
                <a:spcPct val="110000"/>
              </a:lnSpc>
              <a:buNone/>
            </a:pPr>
            <a:r>
              <a:rPr lang="de-CH" altLang="en-US" sz="1800" b="1" dirty="0">
                <a:solidFill>
                  <a:srgbClr val="249ACB"/>
                </a:solidFill>
                <a:latin typeface="Calibri" pitchFamily="34" charset="0"/>
                <a:ea typeface="Calibri" pitchFamily="34" charset="-122"/>
                <a:cs typeface="Calibri" pitchFamily="34" charset="-120"/>
              </a:rPr>
              <a:t>•</a:t>
            </a:r>
            <a:endParaRPr lang="de-CH" sz="1800" dirty="0"/>
          </a:p>
        </p:txBody>
      </p:sp>
      <p:sp>
        <p:nvSpPr>
          <p:cNvPr id="5" name="Text 3"/>
          <p:cNvSpPr/>
          <p:nvPr/>
        </p:nvSpPr>
        <p:spPr>
          <a:xfrm>
            <a:off x="971550" y="2478024"/>
            <a:ext cx="4937760" cy="548640"/>
          </a:xfrm>
          <a:prstGeom prst="rect">
            <a:avLst/>
          </a:prstGeom>
          <a:noFill/>
          <a:ln/>
        </p:spPr>
        <p:txBody>
          <a:bodyPr wrap="square" lIns="91440" tIns="0" rIns="0" bIns="0" rtlCol="0" anchor="t"/>
          <a:lstStyle/>
          <a:p>
            <a:pPr indent="0" marL="0">
              <a:lnSpc>
                <a:spcPct val="110000"/>
              </a:lnSpc>
              <a:buNone/>
            </a:pPr>
            <a:r>
              <a:rPr lang="de-CH" altLang="en-US" sz="1800" dirty="0">
                <a:solidFill>
                  <a:srgbClr val="0D1830"/>
                </a:solidFill>
                <a:latin typeface="Calibri" pitchFamily="34" charset="0"/>
                <a:ea typeface="Calibri" pitchFamily="34" charset="-122"/>
                <a:cs typeface="Calibri" pitchFamily="34" charset="-120"/>
              </a:rPr>
              <a:t>Eine kleine, erlaubte Aufgabe bis morgen testen</a:t>
            </a:r>
            <a:endParaRPr lang="de-CH" sz="1800" dirty="0"/>
          </a:p>
        </p:txBody>
      </p:sp>
      <p:sp>
        <p:nvSpPr>
          <p:cNvPr id="6" name="Text 4"/>
          <p:cNvSpPr/>
          <p:nvPr/>
        </p:nvSpPr>
        <p:spPr>
          <a:xfrm>
            <a:off x="685800" y="3108960"/>
            <a:ext cx="228600" cy="310896"/>
          </a:xfrm>
          <a:prstGeom prst="rect">
            <a:avLst/>
          </a:prstGeom>
          <a:noFill/>
          <a:ln/>
        </p:spPr>
        <p:txBody>
          <a:bodyPr wrap="square" lIns="91440" tIns="0" rIns="0" bIns="0" rtlCol="0" anchor="t"/>
          <a:lstStyle/>
          <a:p>
            <a:pPr indent="0" marL="0">
              <a:lnSpc>
                <a:spcPct val="110000"/>
              </a:lnSpc>
              <a:buNone/>
            </a:pPr>
            <a:r>
              <a:rPr lang="de-CH" altLang="en-US" sz="1800" b="1" dirty="0">
                <a:solidFill>
                  <a:srgbClr val="249ACB"/>
                </a:solidFill>
                <a:latin typeface="Calibri" pitchFamily="34" charset="0"/>
                <a:ea typeface="Calibri" pitchFamily="34" charset="-122"/>
                <a:cs typeface="Calibri" pitchFamily="34" charset="-120"/>
              </a:rPr>
              <a:t>•</a:t>
            </a:r>
            <a:endParaRPr lang="de-CH" sz="1800" dirty="0"/>
          </a:p>
        </p:txBody>
      </p:sp>
      <p:sp>
        <p:nvSpPr>
          <p:cNvPr id="7" name="Text 5"/>
          <p:cNvSpPr/>
          <p:nvPr/>
        </p:nvSpPr>
        <p:spPr>
          <a:xfrm>
            <a:off x="971550" y="3099816"/>
            <a:ext cx="4937760" cy="548640"/>
          </a:xfrm>
          <a:prstGeom prst="rect">
            <a:avLst/>
          </a:prstGeom>
          <a:noFill/>
          <a:ln/>
        </p:spPr>
        <p:txBody>
          <a:bodyPr wrap="square" lIns="91440" tIns="0" rIns="0" bIns="0" rtlCol="0" anchor="t"/>
          <a:lstStyle/>
          <a:p>
            <a:pPr indent="0" marL="0">
              <a:lnSpc>
                <a:spcPct val="110000"/>
              </a:lnSpc>
              <a:buNone/>
            </a:pPr>
            <a:r>
              <a:rPr lang="de-CH" altLang="en-US" sz="1800" dirty="0">
                <a:solidFill>
                  <a:srgbClr val="0D1830"/>
                </a:solidFill>
                <a:latin typeface="Calibri" pitchFamily="34" charset="0"/>
                <a:ea typeface="Calibri" pitchFamily="34" charset="-122"/>
                <a:cs typeface="Calibri" pitchFamily="34" charset="-120"/>
              </a:rPr>
              <a:t>Zwei gute Prompts in deinem Werkzeug speichern</a:t>
            </a:r>
            <a:endParaRPr lang="de-CH" sz="1800" dirty="0"/>
          </a:p>
        </p:txBody>
      </p:sp>
      <p:sp>
        <p:nvSpPr>
          <p:cNvPr id="8" name="Text 6"/>
          <p:cNvSpPr/>
          <p:nvPr/>
        </p:nvSpPr>
        <p:spPr>
          <a:xfrm>
            <a:off x="685800" y="3730752"/>
            <a:ext cx="228600" cy="310896"/>
          </a:xfrm>
          <a:prstGeom prst="rect">
            <a:avLst/>
          </a:prstGeom>
          <a:noFill/>
          <a:ln/>
        </p:spPr>
        <p:txBody>
          <a:bodyPr wrap="square" lIns="91440" tIns="0" rIns="0" bIns="0" rtlCol="0" anchor="t"/>
          <a:lstStyle/>
          <a:p>
            <a:pPr indent="0" marL="0">
              <a:lnSpc>
                <a:spcPct val="110000"/>
              </a:lnSpc>
              <a:buNone/>
            </a:pPr>
            <a:r>
              <a:rPr lang="de-CH" altLang="en-US" sz="1800" b="1" dirty="0">
                <a:solidFill>
                  <a:srgbClr val="249ACB"/>
                </a:solidFill>
                <a:latin typeface="Calibri" pitchFamily="34" charset="0"/>
                <a:ea typeface="Calibri" pitchFamily="34" charset="-122"/>
                <a:cs typeface="Calibri" pitchFamily="34" charset="-120"/>
              </a:rPr>
              <a:t>•</a:t>
            </a:r>
            <a:endParaRPr lang="de-CH" sz="1800" dirty="0"/>
          </a:p>
        </p:txBody>
      </p:sp>
      <p:sp>
        <p:nvSpPr>
          <p:cNvPr id="9" name="Text 7"/>
          <p:cNvSpPr/>
          <p:nvPr/>
        </p:nvSpPr>
        <p:spPr>
          <a:xfrm>
            <a:off x="971550" y="3721608"/>
            <a:ext cx="4937760" cy="548640"/>
          </a:xfrm>
          <a:prstGeom prst="rect">
            <a:avLst/>
          </a:prstGeom>
          <a:noFill/>
          <a:ln/>
        </p:spPr>
        <p:txBody>
          <a:bodyPr wrap="square" lIns="91440" tIns="0" rIns="0" bIns="0" rtlCol="0" anchor="t"/>
          <a:lstStyle/>
          <a:p>
            <a:pPr indent="0" marL="0">
              <a:lnSpc>
                <a:spcPct val="110000"/>
              </a:lnSpc>
              <a:buNone/>
            </a:pPr>
            <a:r>
              <a:rPr lang="de-CH" altLang="en-US" sz="1800" dirty="0">
                <a:solidFill>
                  <a:srgbClr val="0D1830"/>
                </a:solidFill>
                <a:latin typeface="Calibri" pitchFamily="34" charset="0"/>
                <a:ea typeface="Calibri" pitchFamily="34" charset="-122"/>
                <a:cs typeface="Calibri" pitchFamily="34" charset="-120"/>
              </a:rPr>
              <a:t>Ergebnis mit dem 6er-Check prüfen</a:t>
            </a:r>
            <a:endParaRPr lang="de-CH" sz="1800" dirty="0"/>
          </a:p>
        </p:txBody>
      </p:sp>
      <p:sp>
        <p:nvSpPr>
          <p:cNvPr id="10" name="Text 8"/>
          <p:cNvSpPr/>
          <p:nvPr/>
        </p:nvSpPr>
        <p:spPr>
          <a:xfrm>
            <a:off x="685800" y="4846320"/>
            <a:ext cx="5120640" cy="731520"/>
          </a:xfrm>
          <a:prstGeom prst="rect">
            <a:avLst/>
          </a:prstGeom>
          <a:noFill/>
          <a:ln/>
        </p:spPr>
        <p:txBody>
          <a:bodyPr wrap="square" lIns="91440" tIns="0" rIns="0" bIns="0" rtlCol="0" anchor="t"/>
          <a:lstStyle/>
          <a:p>
            <a:pPr indent="0" marL="0">
              <a:lnSpc>
                <a:spcPct val="110000"/>
              </a:lnSpc>
              <a:buNone/>
            </a:pPr>
            <a:r>
              <a:rPr lang="de-CH" altLang="en-US" sz="2100" b="1" dirty="0">
                <a:solidFill>
                  <a:srgbClr val="0B648A"/>
                </a:solidFill>
                <a:latin typeface="Calibri" pitchFamily="34" charset="0"/>
                <a:ea typeface="Calibri" pitchFamily="34" charset="-122"/>
                <a:cs typeface="Calibri" pitchFamily="34" charset="-120"/>
              </a:rPr>
              <a:t>Was nimmst du heute mit?</a:t>
            </a:r>
            <a:endParaRPr lang="de-CH" sz="2100" dirty="0"/>
          </a:p>
        </p:txBody>
      </p:sp>
      <p:sp>
        <p:nvSpPr>
          <p:cNvPr id="11" name="Shape 9"/>
          <p:cNvSpPr/>
          <p:nvPr/>
        </p:nvSpPr>
        <p:spPr>
          <a:xfrm>
            <a:off x="6473952" y="914400"/>
            <a:ext cx="5029200" cy="5120640"/>
          </a:xfrm>
          <a:prstGeom prst="roundRect">
            <a:avLst>
              <a:gd name="adj" fmla="val 2727"/>
            </a:avLst>
          </a:prstGeom>
          <a:solidFill>
            <a:srgbClr val="FFFFFF"/>
          </a:solidFill>
          <a:ln w="9525">
            <a:solidFill>
              <a:srgbClr val="FFFFFF"/>
            </a:solidFill>
            <a:prstDash val="solid"/>
          </a:ln>
        </p:spPr>
      </p:sp>
      <p:pic>
        <p:nvPicPr>
          <p:cNvPr id="12" name="Image 0" descr="qr-mitmachen.png">    </p:cNvPr>
          <p:cNvPicPr>
            <a:picLocks noChangeAspect="1"/>
          </p:cNvPicPr>
          <p:nvPr/>
        </p:nvPicPr>
        <p:blipFill>
          <a:blip r:embed="rId1"/>
          <a:srcRect l="0" r="0" t="0" b="0"/>
          <a:stretch/>
        </p:blipFill>
        <p:spPr>
          <a:xfrm>
            <a:off x="6748272" y="1257300"/>
            <a:ext cx="2057400" cy="2057400"/>
          </a:xfrm>
          <a:prstGeom prst="rect">
            <a:avLst/>
          </a:prstGeom>
        </p:spPr>
      </p:pic>
      <p:pic>
        <p:nvPicPr>
          <p:cNvPr id="13" name="Image 1" descr="qr-kursseite.png">    </p:cNvPr>
          <p:cNvPicPr>
            <a:picLocks noChangeAspect="1"/>
          </p:cNvPicPr>
          <p:nvPr/>
        </p:nvPicPr>
        <p:blipFill>
          <a:blip r:embed="rId2"/>
          <a:srcRect l="0" r="0" t="0" b="0"/>
          <a:stretch/>
        </p:blipFill>
        <p:spPr>
          <a:xfrm>
            <a:off x="9144000" y="1257300"/>
            <a:ext cx="2057400" cy="2057400"/>
          </a:xfrm>
          <a:prstGeom prst="rect">
            <a:avLst/>
          </a:prstGeom>
        </p:spPr>
      </p:pic>
      <p:sp>
        <p:nvSpPr>
          <p:cNvPr id="14" name="Text 10"/>
          <p:cNvSpPr/>
          <p:nvPr/>
        </p:nvSpPr>
        <p:spPr>
          <a:xfrm>
            <a:off x="6839712" y="3520440"/>
            <a:ext cx="1965960" cy="365760"/>
          </a:xfrm>
          <a:prstGeom prst="rect">
            <a:avLst/>
          </a:prstGeom>
          <a:noFill/>
          <a:ln/>
        </p:spPr>
        <p:txBody>
          <a:bodyPr wrap="square" lIns="0" tIns="0" rIns="0" bIns="0" rtlCol="0" anchor="t"/>
          <a:lstStyle/>
          <a:p>
            <a:pPr algn="ctr" indent="0" marL="0">
              <a:lnSpc>
                <a:spcPct val="110000"/>
              </a:lnSpc>
              <a:buNone/>
            </a:pPr>
            <a:r>
              <a:rPr lang="de-CH" altLang="en-US" sz="1575" b="1" dirty="0">
                <a:solidFill>
                  <a:srgbClr val="0D1830"/>
                </a:solidFill>
                <a:latin typeface="Calibri" pitchFamily="34" charset="0"/>
                <a:ea typeface="Calibri" pitchFamily="34" charset="-122"/>
                <a:cs typeface="Calibri" pitchFamily="34" charset="-120"/>
              </a:rPr>
              <a:t>Live-Wand</a:t>
            </a:r>
            <a:endParaRPr lang="de-CH" sz="1575" dirty="0"/>
          </a:p>
        </p:txBody>
      </p:sp>
      <p:sp>
        <p:nvSpPr>
          <p:cNvPr id="15" name="Text 11"/>
          <p:cNvSpPr/>
          <p:nvPr/>
        </p:nvSpPr>
        <p:spPr>
          <a:xfrm>
            <a:off x="9189720" y="3520440"/>
            <a:ext cx="2057400" cy="548640"/>
          </a:xfrm>
          <a:prstGeom prst="rect">
            <a:avLst/>
          </a:prstGeom>
          <a:noFill/>
          <a:ln/>
        </p:spPr>
        <p:txBody>
          <a:bodyPr wrap="square" lIns="0" tIns="0" rIns="0" bIns="0" rtlCol="0" anchor="t"/>
          <a:lstStyle/>
          <a:p>
            <a:pPr algn="ctr" indent="0" marL="0">
              <a:lnSpc>
                <a:spcPct val="110000"/>
              </a:lnSpc>
              <a:buNone/>
            </a:pPr>
            <a:r>
              <a:rPr lang="de-CH" altLang="en-US" sz="1575" b="1" dirty="0">
                <a:solidFill>
                  <a:srgbClr val="0D1830"/>
                </a:solidFill>
                <a:latin typeface="Calibri" pitchFamily="34" charset="0"/>
                <a:ea typeface="Calibri" pitchFamily="34" charset="-122"/>
                <a:cs typeface="Calibri" pitchFamily="34" charset="-120"/>
              </a:rPr>
              <a:t>Kursseite, alle Prompts</a:t>
            </a:r>
            <a:endParaRPr lang="de-CH" sz="1575" dirty="0"/>
          </a:p>
        </p:txBody>
      </p:sp>
      <p:sp>
        <p:nvSpPr>
          <p:cNvPr id="16" name="Text 12"/>
          <p:cNvSpPr/>
          <p:nvPr/>
        </p:nvSpPr>
        <p:spPr>
          <a:xfrm>
            <a:off x="6839712" y="4251960"/>
            <a:ext cx="4361688" cy="301752"/>
          </a:xfrm>
          <a:prstGeom prst="rect">
            <a:avLst/>
          </a:prstGeom>
          <a:noFill/>
          <a:ln/>
        </p:spPr>
        <p:txBody>
          <a:bodyPr wrap="square" lIns="0" tIns="0" rIns="0" bIns="0" rtlCol="0" anchor="t"/>
          <a:lstStyle/>
          <a:p>
            <a:pPr algn="ctr" indent="0" marL="0">
              <a:lnSpc>
                <a:spcPct val="110000"/>
              </a:lnSpc>
              <a:buNone/>
            </a:pPr>
            <a:r>
              <a:rPr lang="de-CH" altLang="en-US" sz="1575" dirty="0">
                <a:solidFill>
                  <a:srgbClr val="0B648A"/>
                </a:solidFill>
                <a:latin typeface="Calibri" pitchFamily="34" charset="0"/>
                <a:ea typeface="Calibri" pitchFamily="34" charset="-122"/>
                <a:cs typeface="Calibri" pitchFamily="34" charset="-120"/>
              </a:rPr>
              <a:t>klubschule.allesklaro.ai</a:t>
            </a:r>
            <a:endParaRPr lang="de-CH" sz="1575" dirty="0"/>
          </a:p>
        </p:txBody>
      </p:sp>
      <p:pic>
        <p:nvPicPr>
          <p:cNvPr id="17" name="Image 2" descr="image2.png">    </p:cNvPr>
          <p:cNvPicPr>
            <a:picLocks noChangeAspect="1"/>
          </p:cNvPicPr>
          <p:nvPr/>
        </p:nvPicPr>
        <p:blipFill>
          <a:blip r:embed="rId3"/>
          <a:srcRect l="-1" r="-1" t="0" b="0"/>
          <a:stretch/>
        </p:blipFill>
        <p:spPr>
          <a:xfrm>
            <a:off x="8211312" y="4846320"/>
            <a:ext cx="1555120" cy="762000"/>
          </a:xfrm>
          <a:prstGeom prst="rect">
            <a:avLst/>
          </a:prstGeom>
        </p:spPr>
      </p:pic>
      <p:sp>
        <p:nvSpPr>
          <p:cNvPr id="18" name="Text 13"/>
          <p:cNvSpPr/>
          <p:nvPr/>
        </p:nvSpPr>
        <p:spPr>
          <a:xfrm>
            <a:off x="685800" y="6438900"/>
            <a:ext cx="3429000" cy="192024"/>
          </a:xfrm>
          <a:prstGeom prst="rect">
            <a:avLst/>
          </a:prstGeom>
          <a:noFill/>
          <a:ln/>
        </p:spPr>
        <p:txBody>
          <a:bodyPr wrap="square" lIns="91440" tIns="0" rIns="0" bIns="0" rtlCol="0" anchor="t"/>
          <a:lstStyle/>
          <a:p>
            <a:pPr indent="0" marL="0">
              <a:lnSpc>
                <a:spcPct val="110000"/>
              </a:lnSpc>
              <a:buNone/>
            </a:pPr>
            <a:r>
              <a:rPr lang="de-CH" altLang="en-US" sz="1050" b="1" dirty="0">
                <a:solidFill>
                  <a:srgbClr val="566173"/>
                </a:solidFill>
                <a:latin typeface="Calibri" pitchFamily="34" charset="0"/>
                <a:ea typeface="Calibri" pitchFamily="34" charset="-122"/>
                <a:cs typeface="Calibri" pitchFamily="34" charset="-120"/>
              </a:rPr>
              <a:t>alles klaro · Klubschule Pro</a:t>
            </a:r>
            <a:endParaRPr lang="de-CH" sz="1050" dirty="0"/>
          </a:p>
        </p:txBody>
      </p:sp>
      <p:sp>
        <p:nvSpPr>
          <p:cNvPr id="19" name="Text 14"/>
          <p:cNvSpPr/>
          <p:nvPr/>
        </p:nvSpPr>
        <p:spPr>
          <a:xfrm>
            <a:off x="4476750" y="6438900"/>
            <a:ext cx="6191250" cy="192024"/>
          </a:xfrm>
          <a:prstGeom prst="rect">
            <a:avLst/>
          </a:prstGeom>
          <a:noFill/>
          <a:ln/>
        </p:spPr>
        <p:txBody>
          <a:bodyPr wrap="square" lIns="91440" tIns="0" rIns="0" bIns="0" rtlCol="0" anchor="t"/>
          <a:lstStyle/>
          <a:p>
            <a:pPr algn="ctr" indent="0" marL="0">
              <a:lnSpc>
                <a:spcPct val="110000"/>
              </a:lnSpc>
              <a:buNone/>
            </a:pPr>
            <a:r>
              <a:rPr lang="de-CH" altLang="en-US" sz="1050" dirty="0">
                <a:solidFill>
                  <a:srgbClr val="566173"/>
                </a:solidFill>
                <a:latin typeface="Calibri" pitchFamily="34" charset="0"/>
                <a:ea typeface="Calibri" pitchFamily="34" charset="-122"/>
                <a:cs typeface="Calibri" pitchFamily="34" charset="-120"/>
              </a:rPr>
              <a:t>Transfer</a:t>
            </a:r>
            <a:endParaRPr lang="de-CH" sz="1050" dirty="0"/>
          </a:p>
        </p:txBody>
      </p:sp>
      <p:sp>
        <p:nvSpPr>
          <p:cNvPr id="20" name="Text 15"/>
          <p:cNvSpPr/>
          <p:nvPr/>
        </p:nvSpPr>
        <p:spPr>
          <a:xfrm>
            <a:off x="11049000" y="6419850"/>
            <a:ext cx="457200" cy="210312"/>
          </a:xfrm>
          <a:prstGeom prst="rect">
            <a:avLst/>
          </a:prstGeom>
          <a:noFill/>
          <a:ln/>
        </p:spPr>
        <p:txBody>
          <a:bodyPr wrap="square" lIns="91440" tIns="0" rIns="0" bIns="0" rtlCol="0" anchor="t"/>
          <a:lstStyle/>
          <a:p>
            <a:pPr algn="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54</a:t>
            </a:r>
            <a:endParaRPr lang="de-CH" sz="105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48">
    <p:bg>
      <p:bgPr>
        <a:solidFill>
          <a:srgbClr val="DDF4FC"/>
        </a:solidFill>
      </p:bgPr>
    </p:bg>
    <p:spTree>
      <p:nvGrpSpPr>
        <p:cNvPr id="1" name=""/>
        <p:cNvGrpSpPr/>
        <p:nvPr/>
      </p:nvGrpSpPr>
      <p:grpSpPr>
        <a:xfrm>
          <a:off x="0" y="0"/>
          <a:ext cx="0" cy="0"/>
          <a:chOff x="0" y="0"/>
          <a:chExt cx="0" cy="0"/>
        </a:xfrm>
      </p:grpSpPr>
      <p:pic>
        <p:nvPicPr>
          <p:cNvPr id="2" name="Image 0" descr="hero-kurs.jpg">    </p:cNvPr>
          <p:cNvPicPr>
            <a:picLocks noChangeAspect="1"/>
          </p:cNvPicPr>
          <p:nvPr/>
        </p:nvPicPr>
        <p:blipFill>
          <a:blip r:embed="rId1"/>
          <a:srcRect l="22869" r="22869" t="0" b="0"/>
          <a:stretch/>
        </p:blipFill>
        <p:spPr>
          <a:xfrm>
            <a:off x="5524500" y="0"/>
            <a:ext cx="6667195" cy="6858000"/>
          </a:xfrm>
          <a:prstGeom prst="rect">
            <a:avLst/>
          </a:prstGeom>
        </p:spPr>
      </p:pic>
      <p:sp>
        <p:nvSpPr>
          <p:cNvPr id="3" name="Shape 0"/>
          <p:cNvSpPr/>
          <p:nvPr/>
        </p:nvSpPr>
        <p:spPr>
          <a:xfrm>
            <a:off x="0" y="0"/>
            <a:ext cx="6096000" cy="6858000"/>
          </a:xfrm>
          <a:prstGeom prst="rect">
            <a:avLst>
              <a:gd name="adj" fmla="val 2250"/>
            </a:avLst>
          </a:prstGeom>
          <a:solidFill>
            <a:srgbClr val="DDF4FC"/>
          </a:solidFill>
          <a:ln w="9525">
            <a:solidFill>
              <a:srgbClr val="DDF4FC"/>
            </a:solidFill>
            <a:prstDash val="solid"/>
          </a:ln>
        </p:spPr>
      </p:sp>
      <p:sp>
        <p:nvSpPr>
          <p:cNvPr id="4" name="Text 1"/>
          <p:cNvSpPr/>
          <p:nvPr/>
        </p:nvSpPr>
        <p:spPr>
          <a:xfrm>
            <a:off x="685800" y="628650"/>
            <a:ext cx="4754880" cy="365760"/>
          </a:xfrm>
          <a:prstGeom prst="rect">
            <a:avLst/>
          </a:prstGeom>
          <a:noFill/>
          <a:ln/>
        </p:spPr>
        <p:txBody>
          <a:bodyPr wrap="square" lIns="91440" tIns="0" rIns="0" bIns="0" rtlCol="0" anchor="t"/>
          <a:lstStyle/>
          <a:p>
            <a:pPr indent="0" marL="0">
              <a:lnSpc>
                <a:spcPct val="110000"/>
              </a:lnSpc>
              <a:buNone/>
            </a:pPr>
            <a:r>
              <a:rPr lang="de-CH" altLang="en-US" sz="1050" b="1" dirty="0">
                <a:solidFill>
                  <a:srgbClr val="0B648A"/>
                </a:solidFill>
                <a:latin typeface="Calibri" pitchFamily="34" charset="0"/>
                <a:ea typeface="Calibri" pitchFamily="34" charset="-122"/>
                <a:cs typeface="Calibri" pitchFamily="34" charset="-120"/>
              </a:rPr>
              <a:t>DANKE</a:t>
            </a:r>
            <a:endParaRPr lang="de-CH" sz="1050" dirty="0"/>
          </a:p>
        </p:txBody>
      </p:sp>
      <p:sp>
        <p:nvSpPr>
          <p:cNvPr id="5" name="Text 2"/>
          <p:cNvSpPr/>
          <p:nvPr/>
        </p:nvSpPr>
        <p:spPr>
          <a:xfrm>
            <a:off x="685800" y="1257300"/>
            <a:ext cx="4762500" cy="2095500"/>
          </a:xfrm>
          <a:prstGeom prst="rect">
            <a:avLst/>
          </a:prstGeom>
          <a:noFill/>
          <a:ln/>
        </p:spPr>
        <p:txBody>
          <a:bodyPr wrap="square" lIns="91440" tIns="0" rIns="0" bIns="0" rtlCol="0" anchor="t"/>
          <a:lstStyle/>
          <a:p>
            <a:pPr indent="0" marL="0">
              <a:lnSpc>
                <a:spcPct val="110000"/>
              </a:lnSpc>
              <a:buNone/>
            </a:pPr>
            <a:r>
              <a:rPr lang="de-CH" altLang="en-US" sz="3600" b="1" dirty="0">
                <a:solidFill>
                  <a:srgbClr val="0D1830"/>
                </a:solidFill>
                <a:latin typeface="Calibri Light" pitchFamily="34" charset="0"/>
                <a:ea typeface="Calibri Light" pitchFamily="34" charset="-122"/>
                <a:cs typeface="Calibri Light" pitchFamily="34" charset="-120"/>
              </a:rPr>
              <a:t>Weiterprobieren. Mit klarer Aufgabe und Check.</a:t>
            </a:r>
            <a:endParaRPr lang="de-CH" sz="3600" dirty="0"/>
          </a:p>
        </p:txBody>
      </p:sp>
      <p:sp>
        <p:nvSpPr>
          <p:cNvPr id="6" name="Text 3"/>
          <p:cNvSpPr/>
          <p:nvPr/>
        </p:nvSpPr>
        <p:spPr>
          <a:xfrm>
            <a:off x="685800" y="3718560"/>
            <a:ext cx="4381500" cy="557784"/>
          </a:xfrm>
          <a:prstGeom prst="rect">
            <a:avLst/>
          </a:prstGeom>
          <a:noFill/>
          <a:ln/>
        </p:spPr>
        <p:txBody>
          <a:bodyPr wrap="square" lIns="91440" tIns="0" rIns="0" bIns="0" rtlCol="0" anchor="t"/>
          <a:lstStyle/>
          <a:p>
            <a:pPr indent="0" marL="0">
              <a:lnSpc>
                <a:spcPct val="110000"/>
              </a:lnSpc>
              <a:buNone/>
            </a:pPr>
            <a:r>
              <a:rPr lang="de-CH" altLang="en-US" sz="1725" dirty="0">
                <a:solidFill>
                  <a:srgbClr val="0D1830"/>
                </a:solidFill>
                <a:latin typeface="Calibri" pitchFamily="34" charset="0"/>
                <a:ea typeface="Calibri" pitchFamily="34" charset="-122"/>
                <a:cs typeface="Calibri" pitchFamily="34" charset="-120"/>
              </a:rPr>
              <a:t>Alle Prompts, Übungen und Links: klubschule.allesklaro.ai</a:t>
            </a:r>
            <a:endParaRPr lang="de-CH" sz="1725" dirty="0"/>
          </a:p>
        </p:txBody>
      </p:sp>
      <p:sp>
        <p:nvSpPr>
          <p:cNvPr id="7" name="Shape 4"/>
          <p:cNvSpPr/>
          <p:nvPr/>
        </p:nvSpPr>
        <p:spPr>
          <a:xfrm>
            <a:off x="685800" y="4434840"/>
            <a:ext cx="2103120" cy="1920240"/>
          </a:xfrm>
          <a:prstGeom prst="roundRect">
            <a:avLst>
              <a:gd name="adj" fmla="val 7143"/>
            </a:avLst>
          </a:prstGeom>
          <a:solidFill>
            <a:srgbClr val="FFFFFF"/>
          </a:solidFill>
          <a:ln w="9525">
            <a:solidFill>
              <a:srgbClr val="CCD5DB"/>
            </a:solidFill>
            <a:prstDash val="solid"/>
          </a:ln>
        </p:spPr>
      </p:sp>
      <p:pic>
        <p:nvPicPr>
          <p:cNvPr id="8" name="Image 1" descr="qr-kursseite.png">    </p:cNvPr>
          <p:cNvPicPr>
            <a:picLocks noChangeAspect="1"/>
          </p:cNvPicPr>
          <p:nvPr/>
        </p:nvPicPr>
        <p:blipFill>
          <a:blip r:embed="rId2"/>
          <a:srcRect l="0" r="0" t="0" b="0"/>
          <a:stretch/>
        </p:blipFill>
        <p:spPr>
          <a:xfrm>
            <a:off x="914400" y="4572000"/>
            <a:ext cx="1645920" cy="164592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Kurspräsentation</Application>
  <PresentationFormat>On-screen Show (16:9)</PresentationFormat>
  <Paragraphs>0</Paragraphs>
  <Slides>55</Slides>
  <Notes>55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55</vt:i4>
      </vt:variant>
    </vt:vector>
  </HeadingPairs>
  <TitlesOfParts>
    <vt:vector size="5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Company>alles klaro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ChatGPT, Claude, Gemini &amp; Co. – Basics</dc:title>
  <dc:subject>Klubschule Pro Chur · 24. Oktober 2026</dc:subject>
  <dc:creator>Elöd A. Mata</dc:creator>
  <cp:lastModifiedBy>Elöd A. Mata</cp:lastModifiedBy>
  <cp:revision>1</cp:revision>
  <dcterms:created xsi:type="dcterms:W3CDTF">2026-10-23T22:46:42Z</dcterms:created>
  <dcterms:modified xsi:type="dcterms:W3CDTF">2026-10-23T22:46:42Z</dcterms:modified>
</cp:coreProperties>
</file>